
<file path=[Content_Types].xml><?xml version="1.0" encoding="utf-8"?>
<Types xmlns="http://schemas.openxmlformats.org/package/2006/content-types">
  <Default Extension="bin" ContentType="application/vnd.openxmlformats-officedocument.oleObject"/>
  <Default Extension="wmf" ContentType="image/x-wmf"/>
  <Default Extension="jpeg" ContentType="image/jpeg"/>
  <Default Extension="rels" ContentType="application/vnd.openxmlformats-package.relationships+xml"/>
  <Default Extension="xml" ContentType="application/xml"/>
  <Default Extension="gif" ContentType="image/gif"/>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44"/>
  </p:notesMasterIdLst>
  <p:handoutMasterIdLst>
    <p:handoutMasterId r:id="rId45"/>
  </p:handoutMasterIdLst>
  <p:sldIdLst>
    <p:sldId id="256" r:id="rId2"/>
    <p:sldId id="257" r:id="rId3"/>
    <p:sldId id="260" r:id="rId4"/>
    <p:sldId id="309" r:id="rId5"/>
    <p:sldId id="310" r:id="rId6"/>
    <p:sldId id="352" r:id="rId7"/>
    <p:sldId id="350" r:id="rId8"/>
    <p:sldId id="351" r:id="rId9"/>
    <p:sldId id="339" r:id="rId10"/>
    <p:sldId id="340" r:id="rId11"/>
    <p:sldId id="341" r:id="rId12"/>
    <p:sldId id="313" r:id="rId13"/>
    <p:sldId id="343" r:id="rId14"/>
    <p:sldId id="319" r:id="rId15"/>
    <p:sldId id="314" r:id="rId16"/>
    <p:sldId id="347" r:id="rId17"/>
    <p:sldId id="320" r:id="rId18"/>
    <p:sldId id="321" r:id="rId19"/>
    <p:sldId id="328" r:id="rId20"/>
    <p:sldId id="329" r:id="rId21"/>
    <p:sldId id="330" r:id="rId22"/>
    <p:sldId id="331" r:id="rId23"/>
    <p:sldId id="332" r:id="rId24"/>
    <p:sldId id="333" r:id="rId25"/>
    <p:sldId id="334" r:id="rId26"/>
    <p:sldId id="335" r:id="rId27"/>
    <p:sldId id="336" r:id="rId28"/>
    <p:sldId id="337" r:id="rId29"/>
    <p:sldId id="353" r:id="rId30"/>
    <p:sldId id="354" r:id="rId31"/>
    <p:sldId id="355" r:id="rId32"/>
    <p:sldId id="356" r:id="rId33"/>
    <p:sldId id="357" r:id="rId34"/>
    <p:sldId id="358" r:id="rId35"/>
    <p:sldId id="367" r:id="rId36"/>
    <p:sldId id="368" r:id="rId37"/>
    <p:sldId id="369" r:id="rId38"/>
    <p:sldId id="370" r:id="rId39"/>
    <p:sldId id="371" r:id="rId40"/>
    <p:sldId id="372" r:id="rId41"/>
    <p:sldId id="373" r:id="rId42"/>
    <p:sldId id="374" r:id="rId43"/>
  </p:sldIdLst>
  <p:sldSz cx="9144000" cy="6858000" type="screen4x3"/>
  <p:notesSz cx="7102475" cy="102346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6" d="100"/>
          <a:sy n="76" d="100"/>
        </p:scale>
        <p:origin x="-1194" y="-7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321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heme" Target="theme/theme1.xml"/><Relationship Id="rId8" Type="http://schemas.openxmlformats.org/officeDocument/2006/relationships/slide" Target="slides/slide7.xml"/></Relationships>
</file>

<file path=ppt/drawings/_rels/vmlDrawing1.v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image" Target="../media/image3.wmf"/><Relationship Id="rId1" Type="http://schemas.openxmlformats.org/officeDocument/2006/relationships/image" Target="../media/image2.wmf"/><Relationship Id="rId4" Type="http://schemas.openxmlformats.org/officeDocument/2006/relationships/image" Target="../media/image5.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7739" cy="511731"/>
          </a:xfrm>
          <a:prstGeom prst="rect">
            <a:avLst/>
          </a:prstGeom>
        </p:spPr>
        <p:txBody>
          <a:bodyPr vert="horz" lIns="99066" tIns="49533" rIns="99066" bIns="49533" rtlCol="0"/>
          <a:lstStyle>
            <a:lvl1pPr algn="l">
              <a:defRPr sz="1300"/>
            </a:lvl1pPr>
          </a:lstStyle>
          <a:p>
            <a:endParaRPr lang="en-GB"/>
          </a:p>
        </p:txBody>
      </p:sp>
      <p:sp>
        <p:nvSpPr>
          <p:cNvPr id="3" name="Date Placeholder 2"/>
          <p:cNvSpPr>
            <a:spLocks noGrp="1"/>
          </p:cNvSpPr>
          <p:nvPr>
            <p:ph type="dt" sz="quarter" idx="1"/>
          </p:nvPr>
        </p:nvSpPr>
        <p:spPr>
          <a:xfrm>
            <a:off x="4023092" y="0"/>
            <a:ext cx="3077739" cy="511731"/>
          </a:xfrm>
          <a:prstGeom prst="rect">
            <a:avLst/>
          </a:prstGeom>
        </p:spPr>
        <p:txBody>
          <a:bodyPr vert="horz" lIns="99066" tIns="49533" rIns="99066" bIns="49533" rtlCol="0"/>
          <a:lstStyle>
            <a:lvl1pPr algn="r">
              <a:defRPr sz="1300"/>
            </a:lvl1pPr>
          </a:lstStyle>
          <a:p>
            <a:fld id="{40AF09CE-D6F6-4FA1-ADE9-4563887277FF}" type="datetimeFigureOut">
              <a:rPr lang="en-GB" smtClean="0"/>
              <a:pPr/>
              <a:t>20/03/2014</a:t>
            </a:fld>
            <a:endParaRPr lang="en-GB"/>
          </a:p>
        </p:txBody>
      </p:sp>
      <p:sp>
        <p:nvSpPr>
          <p:cNvPr id="4" name="Footer Placeholder 3"/>
          <p:cNvSpPr>
            <a:spLocks noGrp="1"/>
          </p:cNvSpPr>
          <p:nvPr>
            <p:ph type="ftr" sz="quarter" idx="2"/>
          </p:nvPr>
        </p:nvSpPr>
        <p:spPr>
          <a:xfrm>
            <a:off x="0" y="9721106"/>
            <a:ext cx="3077739" cy="511731"/>
          </a:xfrm>
          <a:prstGeom prst="rect">
            <a:avLst/>
          </a:prstGeom>
        </p:spPr>
        <p:txBody>
          <a:bodyPr vert="horz" lIns="99066" tIns="49533" rIns="99066" bIns="49533" rtlCol="0" anchor="b"/>
          <a:lstStyle>
            <a:lvl1pPr algn="l">
              <a:defRPr sz="1300"/>
            </a:lvl1pPr>
          </a:lstStyle>
          <a:p>
            <a:endParaRPr lang="en-GB"/>
          </a:p>
        </p:txBody>
      </p:sp>
      <p:sp>
        <p:nvSpPr>
          <p:cNvPr id="5" name="Slide Number Placeholder 4"/>
          <p:cNvSpPr>
            <a:spLocks noGrp="1"/>
          </p:cNvSpPr>
          <p:nvPr>
            <p:ph type="sldNum" sz="quarter" idx="3"/>
          </p:nvPr>
        </p:nvSpPr>
        <p:spPr>
          <a:xfrm>
            <a:off x="4023092" y="9721106"/>
            <a:ext cx="3077739" cy="511731"/>
          </a:xfrm>
          <a:prstGeom prst="rect">
            <a:avLst/>
          </a:prstGeom>
        </p:spPr>
        <p:txBody>
          <a:bodyPr vert="horz" lIns="99066" tIns="49533" rIns="99066" bIns="49533" rtlCol="0" anchor="b"/>
          <a:lstStyle>
            <a:lvl1pPr algn="r">
              <a:defRPr sz="1300"/>
            </a:lvl1pPr>
          </a:lstStyle>
          <a:p>
            <a:fld id="{4E6BFB9F-9E0B-49FE-9A53-52CFDD5313C8}" type="slidenum">
              <a:rPr lang="en-GB" smtClean="0"/>
              <a:pPr/>
              <a:t>‹#›</a:t>
            </a:fld>
            <a:endParaRPr lang="en-GB"/>
          </a:p>
        </p:txBody>
      </p:sp>
    </p:spTree>
    <p:extLst>
      <p:ext uri="{BB962C8B-B14F-4D97-AF65-F5344CB8AC3E}">
        <p14:creationId xmlns:p14="http://schemas.microsoft.com/office/powerpoint/2010/main" val="97153466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7739" cy="511731"/>
          </a:xfrm>
          <a:prstGeom prst="rect">
            <a:avLst/>
          </a:prstGeom>
        </p:spPr>
        <p:txBody>
          <a:bodyPr vert="horz" lIns="99066" tIns="49533" rIns="99066" bIns="49533" rtlCol="0"/>
          <a:lstStyle>
            <a:lvl1pPr algn="l">
              <a:defRPr sz="1300"/>
            </a:lvl1pPr>
          </a:lstStyle>
          <a:p>
            <a:endParaRPr lang="en-GB"/>
          </a:p>
        </p:txBody>
      </p:sp>
      <p:sp>
        <p:nvSpPr>
          <p:cNvPr id="3" name="Date Placeholder 2"/>
          <p:cNvSpPr>
            <a:spLocks noGrp="1"/>
          </p:cNvSpPr>
          <p:nvPr>
            <p:ph type="dt" idx="1"/>
          </p:nvPr>
        </p:nvSpPr>
        <p:spPr>
          <a:xfrm>
            <a:off x="4023092" y="0"/>
            <a:ext cx="3077739" cy="511731"/>
          </a:xfrm>
          <a:prstGeom prst="rect">
            <a:avLst/>
          </a:prstGeom>
        </p:spPr>
        <p:txBody>
          <a:bodyPr vert="horz" lIns="99066" tIns="49533" rIns="99066" bIns="49533" rtlCol="0"/>
          <a:lstStyle>
            <a:lvl1pPr algn="r">
              <a:defRPr sz="1300"/>
            </a:lvl1pPr>
          </a:lstStyle>
          <a:p>
            <a:fld id="{4307A703-A383-4608-B27D-9772679AA344}" type="datetimeFigureOut">
              <a:rPr lang="en-GB" smtClean="0"/>
              <a:pPr/>
              <a:t>20/03/2014</a:t>
            </a:fld>
            <a:endParaRPr lang="en-GB"/>
          </a:p>
        </p:txBody>
      </p:sp>
      <p:sp>
        <p:nvSpPr>
          <p:cNvPr id="4" name="Slide Image Placeholder 3"/>
          <p:cNvSpPr>
            <a:spLocks noGrp="1" noRot="1" noChangeAspect="1"/>
          </p:cNvSpPr>
          <p:nvPr>
            <p:ph type="sldImg" idx="2"/>
          </p:nvPr>
        </p:nvSpPr>
        <p:spPr>
          <a:xfrm>
            <a:off x="993775" y="768350"/>
            <a:ext cx="5114925" cy="3836988"/>
          </a:xfrm>
          <a:prstGeom prst="rect">
            <a:avLst/>
          </a:prstGeom>
          <a:noFill/>
          <a:ln w="12700">
            <a:solidFill>
              <a:prstClr val="black"/>
            </a:solidFill>
          </a:ln>
        </p:spPr>
        <p:txBody>
          <a:bodyPr vert="horz" lIns="99066" tIns="49533" rIns="99066" bIns="49533" rtlCol="0" anchor="ctr"/>
          <a:lstStyle/>
          <a:p>
            <a:endParaRPr lang="en-GB"/>
          </a:p>
        </p:txBody>
      </p:sp>
      <p:sp>
        <p:nvSpPr>
          <p:cNvPr id="5" name="Notes Placeholder 4"/>
          <p:cNvSpPr>
            <a:spLocks noGrp="1"/>
          </p:cNvSpPr>
          <p:nvPr>
            <p:ph type="body" sz="quarter" idx="3"/>
          </p:nvPr>
        </p:nvSpPr>
        <p:spPr>
          <a:xfrm>
            <a:off x="710248" y="4861441"/>
            <a:ext cx="5681980" cy="4605576"/>
          </a:xfrm>
          <a:prstGeom prst="rect">
            <a:avLst/>
          </a:prstGeom>
        </p:spPr>
        <p:txBody>
          <a:bodyPr vert="horz" lIns="99066" tIns="49533" rIns="99066" bIns="49533"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9721106"/>
            <a:ext cx="3077739" cy="511731"/>
          </a:xfrm>
          <a:prstGeom prst="rect">
            <a:avLst/>
          </a:prstGeom>
        </p:spPr>
        <p:txBody>
          <a:bodyPr vert="horz" lIns="99066" tIns="49533" rIns="99066" bIns="49533" rtlCol="0" anchor="b"/>
          <a:lstStyle>
            <a:lvl1pPr algn="l">
              <a:defRPr sz="1300"/>
            </a:lvl1pPr>
          </a:lstStyle>
          <a:p>
            <a:endParaRPr lang="en-GB"/>
          </a:p>
        </p:txBody>
      </p:sp>
      <p:sp>
        <p:nvSpPr>
          <p:cNvPr id="7" name="Slide Number Placeholder 6"/>
          <p:cNvSpPr>
            <a:spLocks noGrp="1"/>
          </p:cNvSpPr>
          <p:nvPr>
            <p:ph type="sldNum" sz="quarter" idx="5"/>
          </p:nvPr>
        </p:nvSpPr>
        <p:spPr>
          <a:xfrm>
            <a:off x="4023092" y="9721106"/>
            <a:ext cx="3077739" cy="511731"/>
          </a:xfrm>
          <a:prstGeom prst="rect">
            <a:avLst/>
          </a:prstGeom>
        </p:spPr>
        <p:txBody>
          <a:bodyPr vert="horz" lIns="99066" tIns="49533" rIns="99066" bIns="49533" rtlCol="0" anchor="b"/>
          <a:lstStyle>
            <a:lvl1pPr algn="r">
              <a:defRPr sz="1300"/>
            </a:lvl1pPr>
          </a:lstStyle>
          <a:p>
            <a:fld id="{E4C04E7A-69F5-457D-91EE-D40AEA2CCCE3}" type="slidenum">
              <a:rPr lang="en-GB" smtClean="0"/>
              <a:pPr/>
              <a:t>‹#›</a:t>
            </a:fld>
            <a:endParaRPr lang="en-GB"/>
          </a:p>
        </p:txBody>
      </p:sp>
    </p:spTree>
    <p:extLst>
      <p:ext uri="{BB962C8B-B14F-4D97-AF65-F5344CB8AC3E}">
        <p14:creationId xmlns:p14="http://schemas.microsoft.com/office/powerpoint/2010/main" val="42039352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Slide Image Placeholder 1"/>
          <p:cNvSpPr>
            <a:spLocks noGrp="1" noRot="1" noChangeAspect="1"/>
          </p:cNvSpPr>
          <p:nvPr>
            <p:ph type="sldImg"/>
          </p:nvPr>
        </p:nvSpPr>
        <p:spPr bwMode="auto">
          <a:xfrm>
            <a:off x="993775" y="768350"/>
            <a:ext cx="5114925" cy="3836988"/>
          </a:xfrm>
          <a:prstGeom prst="rect">
            <a:avLst/>
          </a:prstGeom>
          <a:noFill/>
          <a:ln w="12700">
            <a:solidFill>
              <a:srgbClr val="000000"/>
            </a:solidFill>
            <a:miter lim="800000"/>
            <a:headEnd/>
            <a:tailEnd/>
          </a:ln>
        </p:spPr>
      </p:sp>
      <p:sp>
        <p:nvSpPr>
          <p:cNvPr id="94211" name="Notes Placeholder 2"/>
          <p:cNvSpPr>
            <a:spLocks noGrp="1"/>
          </p:cNvSpPr>
          <p:nvPr>
            <p:ph type="body" idx="1"/>
          </p:nvPr>
        </p:nvSpPr>
        <p:spPr bwMode="auto">
          <a:xfrm>
            <a:off x="709613" y="4860926"/>
            <a:ext cx="5683250" cy="4605337"/>
          </a:xfrm>
          <a:prstGeom prst="rect">
            <a:avLst/>
          </a:prstGeom>
          <a:noFill/>
          <a:ln>
            <a:miter lim="800000"/>
            <a:headEnd/>
            <a:tailEnd/>
          </a:ln>
        </p:spPr>
        <p:txBody>
          <a:bodyPr lIns="94775" tIns="47387" rIns="94775" bIns="47387"/>
          <a:lstStyle/>
          <a:p>
            <a:r>
              <a:rPr lang="en-GB" smtClean="0">
                <a:latin typeface="Arial" charset="0"/>
              </a:rPr>
              <a:t>Who are you, what do you do, what’s your history with EDF and what’s your understanding of this qualification?</a:t>
            </a:r>
          </a:p>
          <a:p>
            <a:endParaRPr lang="en-GB" smtClean="0">
              <a:latin typeface="Arial" charset="0"/>
            </a:endParaRPr>
          </a:p>
          <a:p>
            <a:r>
              <a:rPr lang="en-GB" smtClean="0">
                <a:latin typeface="Arial" charset="0"/>
              </a:rPr>
              <a:t>1. Have flipchart sheet for everyone and post it notes and people can put up as much about that individual as possible – work and non work</a:t>
            </a:r>
          </a:p>
          <a:p>
            <a:r>
              <a:rPr lang="en-GB" smtClean="0">
                <a:latin typeface="Arial" charset="0"/>
              </a:rPr>
              <a:t>2. Structure of EDF and where you fit into it?</a:t>
            </a:r>
          </a:p>
          <a:p>
            <a:r>
              <a:rPr lang="en-GB" smtClean="0">
                <a:latin typeface="Arial" charset="0"/>
              </a:rPr>
              <a:t>3. Understanding of the qualification?</a:t>
            </a:r>
          </a:p>
          <a:p>
            <a:r>
              <a:rPr lang="en-GB" smtClean="0">
                <a:latin typeface="Arial" charset="0"/>
              </a:rPr>
              <a:t>4. Needs and concerns exercise</a:t>
            </a:r>
          </a:p>
          <a:p>
            <a:r>
              <a:rPr lang="en-GB" smtClean="0">
                <a:latin typeface="Arial" charset="0"/>
              </a:rPr>
              <a:t>5. Learning styles questionnaire</a:t>
            </a: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Rectangle 2"/>
          <p:cNvSpPr>
            <a:spLocks noGrp="1" noRot="1" noChangeAspect="1" noChangeArrowheads="1" noTextEdit="1"/>
          </p:cNvSpPr>
          <p:nvPr>
            <p:ph type="sldImg"/>
          </p:nvPr>
        </p:nvSpPr>
        <p:spPr bwMode="auto">
          <a:xfrm>
            <a:off x="993775" y="768350"/>
            <a:ext cx="5114925" cy="3836988"/>
          </a:xfrm>
          <a:prstGeom prst="rect">
            <a:avLst/>
          </a:prstGeom>
          <a:noFill/>
          <a:ln>
            <a:solidFill>
              <a:srgbClr val="000000"/>
            </a:solidFill>
            <a:miter lim="800000"/>
            <a:headEnd/>
            <a:tailEnd/>
          </a:ln>
        </p:spPr>
      </p:sp>
      <p:sp>
        <p:nvSpPr>
          <p:cNvPr id="110595" name="Rectangle 3"/>
          <p:cNvSpPr>
            <a:spLocks noGrp="1" noChangeArrowheads="1"/>
          </p:cNvSpPr>
          <p:nvPr>
            <p:ph type="body" idx="1"/>
          </p:nvPr>
        </p:nvSpPr>
        <p:spPr bwMode="auto">
          <a:xfrm>
            <a:off x="709613" y="4860926"/>
            <a:ext cx="5683250" cy="4605337"/>
          </a:xfrm>
          <a:prstGeom prst="rect">
            <a:avLst/>
          </a:prstGeom>
          <a:noFill/>
          <a:ln>
            <a:miter lim="800000"/>
            <a:headEnd/>
            <a:tailEnd/>
          </a:ln>
        </p:spPr>
        <p:txBody>
          <a:bodyPr lIns="94775" tIns="47387" rIns="94775" bIns="47387"/>
          <a:lstStyle/>
          <a:p>
            <a:pPr eaLnBrk="1" hangingPunct="1">
              <a:spcBef>
                <a:spcPct val="0"/>
              </a:spcBef>
            </a:pPr>
            <a:endParaRPr lang="en-US" smtClean="0">
              <a:latin typeface="Arial"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Rectangle 2"/>
          <p:cNvSpPr>
            <a:spLocks noGrp="1" noRot="1" noChangeAspect="1" noChangeArrowheads="1" noTextEdit="1"/>
          </p:cNvSpPr>
          <p:nvPr>
            <p:ph type="sldImg"/>
          </p:nvPr>
        </p:nvSpPr>
        <p:spPr bwMode="auto">
          <a:xfrm>
            <a:off x="993775" y="768350"/>
            <a:ext cx="5114925" cy="3836988"/>
          </a:xfrm>
          <a:prstGeom prst="rect">
            <a:avLst/>
          </a:prstGeom>
          <a:noFill/>
          <a:ln>
            <a:solidFill>
              <a:srgbClr val="000000"/>
            </a:solidFill>
            <a:miter lim="800000"/>
            <a:headEnd/>
            <a:tailEnd/>
          </a:ln>
        </p:spPr>
      </p:sp>
      <p:sp>
        <p:nvSpPr>
          <p:cNvPr id="111619" name="Rectangle 3"/>
          <p:cNvSpPr>
            <a:spLocks noGrp="1" noChangeArrowheads="1"/>
          </p:cNvSpPr>
          <p:nvPr>
            <p:ph type="body" idx="1"/>
          </p:nvPr>
        </p:nvSpPr>
        <p:spPr bwMode="auto">
          <a:xfrm>
            <a:off x="709613" y="4860926"/>
            <a:ext cx="5683250" cy="4605337"/>
          </a:xfrm>
          <a:prstGeom prst="rect">
            <a:avLst/>
          </a:prstGeom>
          <a:noFill/>
          <a:ln>
            <a:miter lim="800000"/>
            <a:headEnd/>
            <a:tailEnd/>
          </a:ln>
        </p:spPr>
        <p:txBody>
          <a:bodyPr lIns="91438" tIns="45719" rIns="91438" bIns="45719"/>
          <a:lstStyle/>
          <a:p>
            <a:endParaRPr lang="en-US" smtClean="0">
              <a:latin typeface="Arial"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Slide Image Placeholder 1"/>
          <p:cNvSpPr>
            <a:spLocks noGrp="1" noRot="1" noChangeAspect="1"/>
          </p:cNvSpPr>
          <p:nvPr>
            <p:ph type="sldImg"/>
          </p:nvPr>
        </p:nvSpPr>
        <p:spPr bwMode="auto">
          <a:xfrm>
            <a:off x="993775" y="768350"/>
            <a:ext cx="5114925" cy="3836988"/>
          </a:xfrm>
          <a:prstGeom prst="rect">
            <a:avLst/>
          </a:prstGeom>
          <a:noFill/>
          <a:ln w="12700">
            <a:solidFill>
              <a:srgbClr val="000000"/>
            </a:solidFill>
            <a:miter lim="800000"/>
            <a:headEnd/>
            <a:tailEnd/>
          </a:ln>
        </p:spPr>
      </p:sp>
      <p:sp>
        <p:nvSpPr>
          <p:cNvPr id="63491" name="Notes Placeholder 2"/>
          <p:cNvSpPr>
            <a:spLocks noGrp="1"/>
          </p:cNvSpPr>
          <p:nvPr>
            <p:ph type="body" idx="1"/>
          </p:nvPr>
        </p:nvSpPr>
        <p:spPr bwMode="auto">
          <a:xfrm>
            <a:off x="709613" y="4860926"/>
            <a:ext cx="5683250" cy="4605337"/>
          </a:xfrm>
          <a:prstGeom prst="rect">
            <a:avLst/>
          </a:prstGeom>
          <a:noFill/>
          <a:ln>
            <a:miter lim="800000"/>
            <a:headEnd/>
            <a:tailEnd/>
          </a:ln>
        </p:spPr>
        <p:txBody>
          <a:bodyPr/>
          <a:lstStyle/>
          <a:p>
            <a:pPr>
              <a:buFontTx/>
              <a:buNone/>
            </a:pPr>
            <a:r>
              <a:rPr lang="en-GB" baseline="0" dirty="0" smtClean="0">
                <a:latin typeface="Arial" charset="0"/>
              </a:rPr>
              <a:t>Going to look at some of the great Motivational theorists: Maslow, McGregor and Herzberg</a:t>
            </a:r>
          </a:p>
          <a:p>
            <a:pPr>
              <a:buFontTx/>
              <a:buNone/>
            </a:pPr>
            <a:endParaRPr lang="en-GB" baseline="0" dirty="0" smtClean="0">
              <a:latin typeface="Arial" charset="0"/>
            </a:endParaRPr>
          </a:p>
          <a:p>
            <a:pPr>
              <a:buFontTx/>
              <a:buNone/>
            </a:pPr>
            <a:r>
              <a:rPr lang="en-GB" baseline="0" dirty="0" smtClean="0">
                <a:latin typeface="Arial" charset="0"/>
              </a:rPr>
              <a:t>What motivates him?</a:t>
            </a:r>
            <a:endParaRPr lang="en-GB" dirty="0" smtClean="0">
              <a:latin typeface="Arial"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5938" name="Rectangle 2"/>
          <p:cNvSpPr>
            <a:spLocks noGrp="1" noRot="1" noChangeAspect="1" noChangeArrowheads="1" noTextEdit="1"/>
          </p:cNvSpPr>
          <p:nvPr>
            <p:ph type="sldImg"/>
          </p:nvPr>
        </p:nvSpPr>
        <p:spPr bwMode="auto">
          <a:xfrm>
            <a:off x="993775" y="768350"/>
            <a:ext cx="5114925" cy="3836988"/>
          </a:xfrm>
          <a:prstGeom prst="rect">
            <a:avLst/>
          </a:prstGeom>
          <a:noFill/>
          <a:ln>
            <a:solidFill>
              <a:srgbClr val="000000"/>
            </a:solidFill>
            <a:miter lim="800000"/>
            <a:headEnd/>
            <a:tailEnd/>
          </a:ln>
        </p:spPr>
      </p:sp>
      <p:sp>
        <p:nvSpPr>
          <p:cNvPr id="295939" name="Rectangle 3"/>
          <p:cNvSpPr>
            <a:spLocks noGrp="1" noChangeArrowheads="1"/>
          </p:cNvSpPr>
          <p:nvPr>
            <p:ph type="body" idx="1"/>
          </p:nvPr>
        </p:nvSpPr>
        <p:spPr bwMode="auto">
          <a:xfrm>
            <a:off x="709613" y="4860926"/>
            <a:ext cx="5683250" cy="4605337"/>
          </a:xfrm>
          <a:prstGeom prst="rect">
            <a:avLst/>
          </a:prstGeom>
          <a:noFill/>
          <a:ln>
            <a:miter lim="800000"/>
            <a:headEnd/>
            <a:tailEnd/>
          </a:ln>
        </p:spPr>
        <p:txBody>
          <a:bodyPr/>
          <a:lstStyle/>
          <a:p>
            <a:endParaRPr lang="en-US"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62" name="Rectangle 2"/>
          <p:cNvSpPr>
            <a:spLocks noGrp="1" noRot="1" noChangeAspect="1" noChangeArrowheads="1" noTextEdit="1"/>
          </p:cNvSpPr>
          <p:nvPr>
            <p:ph type="sldImg"/>
          </p:nvPr>
        </p:nvSpPr>
        <p:spPr bwMode="auto">
          <a:xfrm>
            <a:off x="993775" y="768350"/>
            <a:ext cx="5114925" cy="3836988"/>
          </a:xfrm>
          <a:prstGeom prst="rect">
            <a:avLst/>
          </a:prstGeom>
          <a:noFill/>
          <a:ln>
            <a:solidFill>
              <a:srgbClr val="000000"/>
            </a:solidFill>
            <a:miter lim="800000"/>
            <a:headEnd/>
            <a:tailEnd/>
          </a:ln>
        </p:spPr>
      </p:sp>
      <p:sp>
        <p:nvSpPr>
          <p:cNvPr id="296963" name="Rectangle 3"/>
          <p:cNvSpPr>
            <a:spLocks noGrp="1" noChangeArrowheads="1"/>
          </p:cNvSpPr>
          <p:nvPr>
            <p:ph type="body" idx="1"/>
          </p:nvPr>
        </p:nvSpPr>
        <p:spPr bwMode="auto">
          <a:xfrm>
            <a:off x="709613" y="4860926"/>
            <a:ext cx="5683250" cy="4605337"/>
          </a:xfrm>
          <a:prstGeom prst="rect">
            <a:avLst/>
          </a:prstGeom>
          <a:noFill/>
          <a:ln>
            <a:miter lim="800000"/>
            <a:headEnd/>
            <a:tailEnd/>
          </a:ln>
        </p:spPr>
        <p:txBody>
          <a:bodyPr/>
          <a:lstStyle/>
          <a:p>
            <a:endParaRPr lang="en-US"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7986" name="Rectangle 2"/>
          <p:cNvSpPr>
            <a:spLocks noGrp="1" noRot="1" noChangeAspect="1" noChangeArrowheads="1" noTextEdit="1"/>
          </p:cNvSpPr>
          <p:nvPr>
            <p:ph type="sldImg"/>
          </p:nvPr>
        </p:nvSpPr>
        <p:spPr bwMode="auto">
          <a:xfrm>
            <a:off x="993775" y="768350"/>
            <a:ext cx="5114925" cy="3836988"/>
          </a:xfrm>
          <a:prstGeom prst="rect">
            <a:avLst/>
          </a:prstGeom>
          <a:noFill/>
          <a:ln>
            <a:solidFill>
              <a:srgbClr val="000000"/>
            </a:solidFill>
            <a:miter lim="800000"/>
            <a:headEnd/>
            <a:tailEnd/>
          </a:ln>
        </p:spPr>
      </p:sp>
      <p:sp>
        <p:nvSpPr>
          <p:cNvPr id="297987" name="Rectangle 3"/>
          <p:cNvSpPr>
            <a:spLocks noGrp="1" noChangeArrowheads="1"/>
          </p:cNvSpPr>
          <p:nvPr>
            <p:ph type="body" idx="1"/>
          </p:nvPr>
        </p:nvSpPr>
        <p:spPr bwMode="auto">
          <a:xfrm>
            <a:off x="709613" y="4860926"/>
            <a:ext cx="5683250" cy="4605337"/>
          </a:xfrm>
          <a:prstGeom prst="rect">
            <a:avLst/>
          </a:prstGeom>
          <a:noFill/>
          <a:ln>
            <a:miter lim="800000"/>
            <a:headEnd/>
            <a:tailEnd/>
          </a:ln>
        </p:spPr>
        <p:txBody>
          <a:bodyPr/>
          <a:lstStyle/>
          <a:p>
            <a:endParaRPr lang="en-US"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9010" name="Rectangle 2"/>
          <p:cNvSpPr>
            <a:spLocks noGrp="1" noRot="1" noChangeAspect="1" noChangeArrowheads="1" noTextEdit="1"/>
          </p:cNvSpPr>
          <p:nvPr>
            <p:ph type="sldImg"/>
          </p:nvPr>
        </p:nvSpPr>
        <p:spPr bwMode="auto">
          <a:xfrm>
            <a:off x="993775" y="768350"/>
            <a:ext cx="5114925" cy="3836988"/>
          </a:xfrm>
          <a:prstGeom prst="rect">
            <a:avLst/>
          </a:prstGeom>
          <a:noFill/>
          <a:ln>
            <a:solidFill>
              <a:srgbClr val="000000"/>
            </a:solidFill>
            <a:miter lim="800000"/>
            <a:headEnd/>
            <a:tailEnd/>
          </a:ln>
        </p:spPr>
      </p:sp>
      <p:sp>
        <p:nvSpPr>
          <p:cNvPr id="299011" name="Rectangle 3"/>
          <p:cNvSpPr>
            <a:spLocks noGrp="1" noChangeArrowheads="1"/>
          </p:cNvSpPr>
          <p:nvPr>
            <p:ph type="body" idx="1"/>
          </p:nvPr>
        </p:nvSpPr>
        <p:spPr bwMode="auto">
          <a:xfrm>
            <a:off x="709613" y="4860926"/>
            <a:ext cx="5683250" cy="4605337"/>
          </a:xfrm>
          <a:prstGeom prst="rect">
            <a:avLst/>
          </a:prstGeom>
          <a:noFill/>
          <a:ln>
            <a:miter lim="800000"/>
            <a:headEnd/>
            <a:tailEnd/>
          </a:ln>
        </p:spPr>
        <p:txBody>
          <a:bodyPr/>
          <a:lstStyle/>
          <a:p>
            <a:endParaRPr lang="en-US"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0034" name="Rectangle 2"/>
          <p:cNvSpPr>
            <a:spLocks noGrp="1" noRot="1" noChangeAspect="1" noChangeArrowheads="1" noTextEdit="1"/>
          </p:cNvSpPr>
          <p:nvPr>
            <p:ph type="sldImg"/>
          </p:nvPr>
        </p:nvSpPr>
        <p:spPr bwMode="auto">
          <a:xfrm>
            <a:off x="993775" y="768350"/>
            <a:ext cx="5114925" cy="3836988"/>
          </a:xfrm>
          <a:prstGeom prst="rect">
            <a:avLst/>
          </a:prstGeom>
          <a:noFill/>
          <a:ln>
            <a:solidFill>
              <a:srgbClr val="000000"/>
            </a:solidFill>
            <a:miter lim="800000"/>
            <a:headEnd/>
            <a:tailEnd/>
          </a:ln>
        </p:spPr>
      </p:sp>
      <p:sp>
        <p:nvSpPr>
          <p:cNvPr id="300035" name="Rectangle 3"/>
          <p:cNvSpPr>
            <a:spLocks noGrp="1" noChangeArrowheads="1"/>
          </p:cNvSpPr>
          <p:nvPr>
            <p:ph type="body" idx="1"/>
          </p:nvPr>
        </p:nvSpPr>
        <p:spPr bwMode="auto">
          <a:xfrm>
            <a:off x="709613" y="4860926"/>
            <a:ext cx="5683250" cy="4605337"/>
          </a:xfrm>
          <a:prstGeom prst="rect">
            <a:avLst/>
          </a:prstGeom>
          <a:noFill/>
          <a:ln>
            <a:miter lim="800000"/>
            <a:headEnd/>
            <a:tailEnd/>
          </a:ln>
        </p:spPr>
        <p:txBody>
          <a:bodyPr/>
          <a:lstStyle/>
          <a:p>
            <a:r>
              <a:rPr lang="en-US" dirty="0" smtClean="0"/>
              <a:t>From </a:t>
            </a:r>
            <a:r>
              <a:rPr lang="en-US" dirty="0" err="1" smtClean="0"/>
              <a:t>behavioural</a:t>
            </a:r>
            <a:r>
              <a:rPr lang="en-US" dirty="0" smtClean="0"/>
              <a:t> studies these are the Motivation</a:t>
            </a:r>
            <a:r>
              <a:rPr lang="en-US" baseline="0" dirty="0" smtClean="0"/>
              <a:t> conclusions we can draw…………….</a:t>
            </a:r>
            <a:endParaRPr lang="en-US" dirty="0"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0034" name="Rectangle 2"/>
          <p:cNvSpPr>
            <a:spLocks noGrp="1" noRot="1" noChangeAspect="1" noChangeArrowheads="1" noTextEdit="1"/>
          </p:cNvSpPr>
          <p:nvPr>
            <p:ph type="sldImg"/>
          </p:nvPr>
        </p:nvSpPr>
        <p:spPr bwMode="auto">
          <a:xfrm>
            <a:off x="993775" y="768350"/>
            <a:ext cx="5114925" cy="3836988"/>
          </a:xfrm>
          <a:prstGeom prst="rect">
            <a:avLst/>
          </a:prstGeom>
          <a:noFill/>
          <a:ln>
            <a:solidFill>
              <a:srgbClr val="000000"/>
            </a:solidFill>
            <a:miter lim="800000"/>
            <a:headEnd/>
            <a:tailEnd/>
          </a:ln>
        </p:spPr>
      </p:sp>
      <p:sp>
        <p:nvSpPr>
          <p:cNvPr id="300035" name="Rectangle 3"/>
          <p:cNvSpPr>
            <a:spLocks noGrp="1" noChangeArrowheads="1"/>
          </p:cNvSpPr>
          <p:nvPr>
            <p:ph type="body" idx="1"/>
          </p:nvPr>
        </p:nvSpPr>
        <p:spPr bwMode="auto">
          <a:xfrm>
            <a:off x="709613" y="4860926"/>
            <a:ext cx="5683250" cy="4605337"/>
          </a:xfrm>
          <a:prstGeom prst="rect">
            <a:avLst/>
          </a:prstGeom>
          <a:noFill/>
          <a:ln>
            <a:miter lim="800000"/>
            <a:headEnd/>
            <a:tailEnd/>
          </a:ln>
        </p:spPr>
        <p:txBody>
          <a:bodyPr/>
          <a:lstStyle/>
          <a:p>
            <a:r>
              <a:rPr lang="en-US" dirty="0" smtClean="0"/>
              <a:t>From </a:t>
            </a:r>
            <a:r>
              <a:rPr lang="en-US" dirty="0" err="1" smtClean="0"/>
              <a:t>behavioural</a:t>
            </a:r>
            <a:r>
              <a:rPr lang="en-US" dirty="0" smtClean="0"/>
              <a:t> studies these are the Motivation</a:t>
            </a:r>
            <a:r>
              <a:rPr lang="en-US" baseline="0" dirty="0" smtClean="0"/>
              <a:t> conclusions we can draw…………….</a:t>
            </a:r>
            <a:endParaRPr lang="en-US" dirty="0"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4C04E7A-69F5-457D-91EE-D40AEA2CCCE3}" type="slidenum">
              <a:rPr lang="en-GB" smtClean="0"/>
              <a:pPr/>
              <a:t>42</a:t>
            </a:fld>
            <a:endParaRPr lang="en-GB"/>
          </a:p>
        </p:txBody>
      </p:sp>
    </p:spTree>
    <p:extLst>
      <p:ext uri="{BB962C8B-B14F-4D97-AF65-F5344CB8AC3E}">
        <p14:creationId xmlns:p14="http://schemas.microsoft.com/office/powerpoint/2010/main" val="1413118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7506" name="Rectangle 2"/>
          <p:cNvSpPr>
            <a:spLocks noGrp="1" noRot="1" noChangeAspect="1" noChangeArrowheads="1" noTextEdit="1"/>
          </p:cNvSpPr>
          <p:nvPr>
            <p:ph type="sldImg"/>
          </p:nvPr>
        </p:nvSpPr>
        <p:spPr bwMode="auto">
          <a:xfrm>
            <a:off x="993775" y="768350"/>
            <a:ext cx="5114925" cy="3836988"/>
          </a:xfrm>
          <a:prstGeom prst="rect">
            <a:avLst/>
          </a:prstGeom>
          <a:noFill/>
          <a:ln>
            <a:solidFill>
              <a:srgbClr val="000000"/>
            </a:solidFill>
            <a:miter lim="800000"/>
            <a:headEnd/>
            <a:tailEnd/>
          </a:ln>
        </p:spPr>
      </p:sp>
      <p:sp>
        <p:nvSpPr>
          <p:cNvPr id="277507" name="Rectangle 3"/>
          <p:cNvSpPr>
            <a:spLocks noGrp="1" noChangeArrowheads="1"/>
          </p:cNvSpPr>
          <p:nvPr>
            <p:ph type="body" idx="1"/>
          </p:nvPr>
        </p:nvSpPr>
        <p:spPr bwMode="auto">
          <a:xfrm>
            <a:off x="709613" y="4860926"/>
            <a:ext cx="5683250" cy="4605337"/>
          </a:xfrm>
          <a:prstGeom prst="rect">
            <a:avLst/>
          </a:prstGeom>
          <a:noFill/>
          <a:ln>
            <a:miter lim="800000"/>
            <a:headEnd/>
            <a:tailEnd/>
          </a:ln>
        </p:spPr>
        <p:txBody>
          <a:bodyPr/>
          <a:lstStyle/>
          <a:p>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8530" name="Rectangle 2"/>
          <p:cNvSpPr>
            <a:spLocks noGrp="1" noRot="1" noChangeAspect="1" noChangeArrowheads="1" noTextEdit="1"/>
          </p:cNvSpPr>
          <p:nvPr>
            <p:ph type="sldImg"/>
          </p:nvPr>
        </p:nvSpPr>
        <p:spPr bwMode="auto">
          <a:xfrm>
            <a:off x="993775" y="768350"/>
            <a:ext cx="5114925" cy="3836988"/>
          </a:xfrm>
          <a:prstGeom prst="rect">
            <a:avLst/>
          </a:prstGeom>
          <a:noFill/>
          <a:ln>
            <a:solidFill>
              <a:srgbClr val="000000"/>
            </a:solidFill>
            <a:miter lim="800000"/>
            <a:headEnd/>
            <a:tailEnd/>
          </a:ln>
        </p:spPr>
      </p:sp>
      <p:sp>
        <p:nvSpPr>
          <p:cNvPr id="278531" name="Rectangle 3"/>
          <p:cNvSpPr>
            <a:spLocks noGrp="1" noChangeArrowheads="1"/>
          </p:cNvSpPr>
          <p:nvPr>
            <p:ph type="body" idx="1"/>
          </p:nvPr>
        </p:nvSpPr>
        <p:spPr bwMode="auto">
          <a:xfrm>
            <a:off x="709613" y="4860926"/>
            <a:ext cx="5683250" cy="4605337"/>
          </a:xfrm>
          <a:prstGeom prst="rect">
            <a:avLst/>
          </a:prstGeom>
          <a:noFill/>
          <a:ln>
            <a:miter lim="800000"/>
            <a:headEnd/>
            <a:tailEnd/>
          </a:ln>
        </p:spPr>
        <p:txBody>
          <a:bodyPr/>
          <a:lstStyle/>
          <a:p>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074" name="Rectangle 2"/>
          <p:cNvSpPr>
            <a:spLocks noGrp="1" noRot="1" noChangeAspect="1" noChangeArrowheads="1" noTextEdit="1"/>
          </p:cNvSpPr>
          <p:nvPr>
            <p:ph type="sldImg"/>
          </p:nvPr>
        </p:nvSpPr>
        <p:spPr bwMode="auto">
          <a:xfrm>
            <a:off x="993775" y="768350"/>
            <a:ext cx="5114925" cy="3836988"/>
          </a:xfrm>
          <a:prstGeom prst="rect">
            <a:avLst/>
          </a:prstGeom>
          <a:noFill/>
          <a:ln>
            <a:solidFill>
              <a:srgbClr val="000000"/>
            </a:solidFill>
            <a:miter lim="800000"/>
            <a:headEnd/>
            <a:tailEnd/>
          </a:ln>
        </p:spPr>
      </p:sp>
      <p:sp>
        <p:nvSpPr>
          <p:cNvPr id="131075" name="Rectangle 3"/>
          <p:cNvSpPr>
            <a:spLocks noGrp="1" noChangeArrowheads="1"/>
          </p:cNvSpPr>
          <p:nvPr>
            <p:ph type="body" idx="1"/>
          </p:nvPr>
        </p:nvSpPr>
        <p:spPr bwMode="auto">
          <a:xfrm>
            <a:off x="947739" y="4860926"/>
            <a:ext cx="5207000" cy="4606925"/>
          </a:xfrm>
          <a:prstGeom prst="rect">
            <a:avLst/>
          </a:prstGeom>
          <a:noFill/>
          <a:ln>
            <a:miter lim="800000"/>
            <a:headEnd/>
            <a:tailEnd/>
          </a:ln>
        </p:spPr>
        <p:txBody>
          <a:bodyPr lIns="96458" tIns="48229" rIns="96458" bIns="48229"/>
          <a:lstStyle/>
          <a:p>
            <a:r>
              <a:rPr lang="en-GB" smtClean="0">
                <a:latin typeface="Arial" charset="0"/>
                <a:cs typeface="Times New Roman" pitchFamily="18" charset="0"/>
              </a:rPr>
              <a:t>RESOURCES	Flip chart</a:t>
            </a:r>
          </a:p>
          <a:p>
            <a:r>
              <a:rPr lang="en-GB" smtClean="0">
                <a:latin typeface="Arial" charset="0"/>
                <a:cs typeface="Times New Roman" pitchFamily="18" charset="0"/>
              </a:rPr>
              <a:t>	Space for pairs discussion</a:t>
            </a:r>
          </a:p>
          <a:p>
            <a:r>
              <a:rPr lang="en-GB" smtClean="0">
                <a:latin typeface="Arial" charset="0"/>
                <a:cs typeface="Times New Roman" pitchFamily="18" charset="0"/>
              </a:rPr>
              <a:t>	OHP</a:t>
            </a:r>
          </a:p>
          <a:p>
            <a:r>
              <a:rPr lang="en-GB" smtClean="0">
                <a:latin typeface="Arial" charset="0"/>
                <a:cs typeface="Times New Roman" pitchFamily="18" charset="0"/>
              </a:rPr>
              <a:t>	OHTs 23 and 24</a:t>
            </a:r>
          </a:p>
          <a:p>
            <a:r>
              <a:rPr lang="en-GB" smtClean="0">
                <a:latin typeface="Arial" charset="0"/>
                <a:cs typeface="Times New Roman" pitchFamily="18" charset="0"/>
              </a:rPr>
              <a:t>	Handouts 16, 17 and 18, 'The Managerial Grid - Assessment',</a:t>
            </a:r>
          </a:p>
          <a:p>
            <a:r>
              <a:rPr lang="en-GB" smtClean="0">
                <a:latin typeface="Arial" charset="0"/>
                <a:cs typeface="Times New Roman" pitchFamily="18" charset="0"/>
              </a:rPr>
              <a:t>	'The Managerial Grid' and 'Coaching and Managerial Authority'.</a:t>
            </a:r>
          </a:p>
          <a:p>
            <a:r>
              <a:rPr lang="en-GB" smtClean="0">
                <a:latin typeface="Arial" charset="0"/>
                <a:cs typeface="Times New Roman" pitchFamily="18" charset="0"/>
              </a:rPr>
              <a:t>APPROACH	The extent to which students see coaching as being in</a:t>
            </a:r>
          </a:p>
          <a:p>
            <a:r>
              <a:rPr lang="en-GB" smtClean="0">
                <a:latin typeface="Arial" charset="0"/>
                <a:cs typeface="Times New Roman" pitchFamily="18" charset="0"/>
              </a:rPr>
              <a:t>	conflict with their own managerial authority will vary. For those</a:t>
            </a:r>
          </a:p>
          <a:p>
            <a:r>
              <a:rPr lang="en-GB" smtClean="0">
                <a:latin typeface="Arial" charset="0"/>
                <a:cs typeface="Times New Roman" pitchFamily="18" charset="0"/>
              </a:rPr>
              <a:t>	who perceive it as a problem, the approach will need to be a</a:t>
            </a:r>
          </a:p>
          <a:p>
            <a:r>
              <a:rPr lang="en-GB" smtClean="0">
                <a:latin typeface="Arial" charset="0"/>
                <a:cs typeface="Times New Roman" pitchFamily="18" charset="0"/>
              </a:rPr>
              <a:t>	'selling' approach. For those who do not perceive it as a</a:t>
            </a:r>
          </a:p>
          <a:p>
            <a:r>
              <a:rPr lang="en-GB" smtClean="0">
                <a:latin typeface="Arial" charset="0"/>
                <a:cs typeface="Times New Roman" pitchFamily="18" charset="0"/>
              </a:rPr>
              <a:t>	problem, the approach will be to confirm this view. Whichever</a:t>
            </a:r>
          </a:p>
          <a:p>
            <a:r>
              <a:rPr lang="en-GB" smtClean="0">
                <a:latin typeface="Arial" charset="0"/>
                <a:cs typeface="Times New Roman" pitchFamily="18" charset="0"/>
              </a:rPr>
              <a:t>	approach is used, the session should be interactive, and run on</a:t>
            </a:r>
          </a:p>
          <a:p>
            <a:r>
              <a:rPr lang="en-GB" smtClean="0">
                <a:latin typeface="Arial" charset="0"/>
                <a:cs typeface="Times New Roman" pitchFamily="18" charset="0"/>
              </a:rPr>
              <a:t>	a discussion basis.</a:t>
            </a:r>
          </a:p>
          <a:p>
            <a:r>
              <a:rPr lang="en-GB" smtClean="0">
                <a:latin typeface="Arial" charset="0"/>
                <a:cs typeface="Times New Roman" pitchFamily="18" charset="0"/>
              </a:rPr>
              <a:t>	Both groups of students will benefit, because the session</a:t>
            </a:r>
          </a:p>
          <a:p>
            <a:r>
              <a:rPr lang="en-GB" smtClean="0">
                <a:latin typeface="Arial" charset="0"/>
                <a:cs typeface="Times New Roman" pitchFamily="18" charset="0"/>
              </a:rPr>
              <a:t>	also focuses on managerial style and which style is appropriate.</a:t>
            </a:r>
          </a:p>
          <a:p>
            <a:r>
              <a:rPr lang="en-GB" smtClean="0">
                <a:latin typeface="Arial" charset="0"/>
                <a:cs typeface="Times New Roman" pitchFamily="18" charset="0"/>
              </a:rPr>
              <a:t>PROCEDURE	Outline the session aims.</a:t>
            </a:r>
          </a:p>
          <a:p>
            <a:r>
              <a:rPr lang="en-GB" smtClean="0">
                <a:latin typeface="Arial" charset="0"/>
                <a:cs typeface="Times New Roman" pitchFamily="18" charset="0"/>
              </a:rPr>
              <a:t>	Divide into pairs and ask students to discuss what conflicts</a:t>
            </a:r>
          </a:p>
          <a:p>
            <a:r>
              <a:rPr lang="en-GB" smtClean="0">
                <a:latin typeface="Arial" charset="0"/>
                <a:cs typeface="Times New Roman" pitchFamily="18" charset="0"/>
              </a:rPr>
              <a:t>	they may see between coaching and maintaining their</a:t>
            </a:r>
          </a:p>
          <a:p>
            <a:r>
              <a:rPr lang="en-GB" smtClean="0">
                <a:latin typeface="Arial" charset="0"/>
                <a:cs typeface="Times New Roman" pitchFamily="18" charset="0"/>
              </a:rPr>
              <a:t>	managerial authority, and what conflicts their staff may see.</a:t>
            </a:r>
          </a:p>
          <a:p>
            <a:r>
              <a:rPr lang="en-GB" smtClean="0">
                <a:latin typeface="Arial" charset="0"/>
                <a:cs typeface="Times New Roman" pitchFamily="18" charset="0"/>
              </a:rPr>
              <a:t>	Allow ten minutes for this.</a:t>
            </a:r>
          </a:p>
          <a:p>
            <a:r>
              <a:rPr lang="en-GB" smtClean="0">
                <a:latin typeface="Arial" charset="0"/>
                <a:cs typeface="Times New Roman" pitchFamily="18" charset="0"/>
              </a:rPr>
              <a:t>	Re-assemble the group and ask for students' comments.</a:t>
            </a:r>
          </a:p>
          <a:p>
            <a:r>
              <a:rPr lang="en-GB" smtClean="0">
                <a:latin typeface="Arial" charset="0"/>
                <a:cs typeface="Times New Roman" pitchFamily="18" charset="0"/>
              </a:rPr>
              <a:t>	Note any difficulties on a flip chart.</a:t>
            </a:r>
          </a:p>
          <a:p>
            <a:r>
              <a:rPr lang="en-GB" smtClean="0">
                <a:latin typeface="Arial" charset="0"/>
                <a:cs typeface="Times New Roman" pitchFamily="18" charset="0"/>
              </a:rPr>
              <a:t>Page 1 of 3	@ Bernard Redshaw 2000</a:t>
            </a:r>
          </a:p>
          <a:p>
            <a:r>
              <a:rPr lang="en-GB" smtClean="0">
                <a:latin typeface="Arial" charset="0"/>
                <a:cs typeface="Times New Roman" pitchFamily="18" charset="0"/>
              </a:rPr>
              <a:t>By questions and discussion, draw out the fact that such conflicts or the lack of them are related to individuals' Management Styles. Certain styles would conflict with the coaching approach. Others would welcome it.</a:t>
            </a:r>
          </a:p>
          <a:p>
            <a:r>
              <a:rPr lang="en-GB" smtClean="0">
                <a:latin typeface="Arial" charset="0"/>
                <a:cs typeface="Times New Roman" pitchFamily="18" charset="0"/>
              </a:rPr>
              <a:t>Explain that there are many models available for studying management style and that we are going to examine two of them. Issue Handout 16 (The Managerial Grid - Assessment) and ask each participant to complete it.</a:t>
            </a:r>
          </a:p>
          <a:p>
            <a:r>
              <a:rPr lang="en-GB" smtClean="0">
                <a:latin typeface="Arial" charset="0"/>
                <a:cs typeface="Times New Roman" pitchFamily="18" charset="0"/>
              </a:rPr>
              <a:t>Using OHT 23 and the approach followed in Handout 18, explain and discuss the Tannenbaum and Schmidt Model. Draw out that where a manager operates may depend on the situation in which he/she is managing and on how experienced his/her staff are. But usually the desired state is towards the right hand side of the continuum.</a:t>
            </a:r>
          </a:p>
          <a:p>
            <a:r>
              <a:rPr lang="en-GB" smtClean="0">
                <a:latin typeface="Arial" charset="0"/>
                <a:cs typeface="Times New Roman" pitchFamily="18" charset="0"/>
              </a:rPr>
              <a:t>Next, using OHT 24 and the approach followed in Handout 17, explain and discuss the Managerial Grid and issue Handout 17. Then check with individuals on how they scored in the assessment questionnaire.</a:t>
            </a:r>
          </a:p>
          <a:p>
            <a:r>
              <a:rPr lang="en-GB" smtClean="0">
                <a:latin typeface="Arial" charset="0"/>
                <a:cs typeface="Times New Roman" pitchFamily="18" charset="0"/>
              </a:rPr>
              <a:t>Finally, draw out, by questions and discussion, factors thatmight influence where a good coach would operate on each of the models (note them on a flip chart and discuss each in detail).</a:t>
            </a:r>
          </a:p>
          <a:p>
            <a:r>
              <a:rPr lang="en-GB" smtClean="0">
                <a:latin typeface="Arial" charset="0"/>
                <a:cs typeface="Times New Roman" pitchFamily="18" charset="0"/>
              </a:rPr>
              <a:t>Your present management style</a:t>
            </a:r>
          </a:p>
          <a:p>
            <a:r>
              <a:rPr lang="en-GB" smtClean="0">
                <a:latin typeface="Arial" charset="0"/>
                <a:cs typeface="Times New Roman" pitchFamily="18" charset="0"/>
              </a:rPr>
              <a:t>The extent of the authority that you have The present capability of the learner The effect on others</a:t>
            </a:r>
          </a:p>
          <a:p>
            <a:r>
              <a:rPr lang="en-GB" smtClean="0">
                <a:latin typeface="Arial" charset="0"/>
                <a:cs typeface="Times New Roman" pitchFamily="18" charset="0"/>
              </a:rPr>
              <a:t>Deal with any further discussion and questions. Issue Handout 18.</a:t>
            </a:r>
          </a:p>
          <a:p>
            <a:r>
              <a:rPr lang="en-GB" smtClean="0">
                <a:latin typeface="Arial" charset="0"/>
                <a:cs typeface="Times New Roman" pitchFamily="18" charset="0"/>
              </a:rPr>
              <a:t>Page 2 of 3	0 Bernard Redshaw 2000</a:t>
            </a:r>
          </a:p>
          <a:p>
            <a:endParaRPr lang="en-GB" smtClean="0">
              <a:latin typeface="Arial"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Rectangle 2"/>
          <p:cNvSpPr>
            <a:spLocks noGrp="1" noRot="1" noChangeAspect="1" noChangeArrowheads="1" noTextEdit="1"/>
          </p:cNvSpPr>
          <p:nvPr>
            <p:ph type="sldImg"/>
          </p:nvPr>
        </p:nvSpPr>
        <p:spPr bwMode="auto">
          <a:xfrm>
            <a:off x="993775" y="768350"/>
            <a:ext cx="5114925" cy="3836988"/>
          </a:xfrm>
          <a:prstGeom prst="rect">
            <a:avLst/>
          </a:prstGeom>
          <a:noFill/>
          <a:ln>
            <a:solidFill>
              <a:srgbClr val="000000"/>
            </a:solidFill>
            <a:miter lim="800000"/>
            <a:headEnd/>
            <a:tailEnd/>
          </a:ln>
        </p:spPr>
      </p:sp>
      <p:sp>
        <p:nvSpPr>
          <p:cNvPr id="104451" name="Rectangle 3"/>
          <p:cNvSpPr>
            <a:spLocks noGrp="1" noChangeArrowheads="1"/>
          </p:cNvSpPr>
          <p:nvPr>
            <p:ph type="body" idx="1"/>
          </p:nvPr>
        </p:nvSpPr>
        <p:spPr bwMode="auto">
          <a:xfrm>
            <a:off x="709613" y="4860926"/>
            <a:ext cx="5683250" cy="4605337"/>
          </a:xfrm>
          <a:prstGeom prst="rect">
            <a:avLst/>
          </a:prstGeom>
          <a:noFill/>
          <a:ln>
            <a:miter lim="800000"/>
            <a:headEnd/>
            <a:tailEnd/>
          </a:ln>
        </p:spPr>
        <p:txBody>
          <a:bodyPr lIns="94775" tIns="47387" rIns="94775" bIns="47387"/>
          <a:lstStyle/>
          <a:p>
            <a:pPr eaLnBrk="1" hangingPunct="1">
              <a:spcBef>
                <a:spcPct val="0"/>
              </a:spcBef>
              <a:buFontTx/>
              <a:buChar char="•"/>
            </a:pPr>
            <a:r>
              <a:rPr lang="en-US" smtClean="0">
                <a:latin typeface="Arial" charset="0"/>
              </a:rPr>
              <a:t>Run situational leadership questionnaire</a:t>
            </a:r>
          </a:p>
          <a:p>
            <a:pPr eaLnBrk="1" hangingPunct="1">
              <a:spcBef>
                <a:spcPct val="0"/>
              </a:spcBef>
              <a:buFontTx/>
              <a:buChar char="•"/>
            </a:pPr>
            <a:endParaRPr lang="en-US" smtClean="0">
              <a:latin typeface="Arial" charset="0"/>
            </a:endParaRPr>
          </a:p>
          <a:p>
            <a:pPr eaLnBrk="1" hangingPunct="1">
              <a:spcBef>
                <a:spcPct val="0"/>
              </a:spcBef>
              <a:buFontTx/>
              <a:buChar char="•"/>
            </a:pPr>
            <a:r>
              <a:rPr lang="en-US" smtClean="0">
                <a:latin typeface="Arial" charset="0"/>
              </a:rPr>
              <a:t>Hersey and Blanchard = Situational leadership</a:t>
            </a:r>
          </a:p>
          <a:p>
            <a:pPr eaLnBrk="1" hangingPunct="1">
              <a:spcBef>
                <a:spcPct val="0"/>
              </a:spcBef>
            </a:pPr>
            <a:endParaRPr lang="en-US" smtClean="0">
              <a:latin typeface="Arial" charset="0"/>
            </a:endParaRPr>
          </a:p>
          <a:p>
            <a:pPr eaLnBrk="1" hangingPunct="1">
              <a:spcBef>
                <a:spcPct val="0"/>
              </a:spcBef>
            </a:pPr>
            <a:r>
              <a:rPr lang="en-US" smtClean="0">
                <a:latin typeface="Arial" charset="0"/>
              </a:rPr>
              <a:t>Based on taking on a trainee or someone moving into a new role.</a:t>
            </a:r>
          </a:p>
          <a:p>
            <a:pPr eaLnBrk="1" hangingPunct="1">
              <a:spcBef>
                <a:spcPct val="0"/>
              </a:spcBef>
            </a:pPr>
            <a:r>
              <a:rPr lang="en-US" smtClean="0">
                <a:latin typeface="Arial" charset="0"/>
              </a:rPr>
              <a:t>Looks at their level of maturity and also skill or do they know how to do the job and do they want to do the job</a:t>
            </a:r>
          </a:p>
          <a:p>
            <a:pPr eaLnBrk="1" hangingPunct="1">
              <a:spcBef>
                <a:spcPct val="0"/>
              </a:spcBef>
            </a:pPr>
            <a:endParaRPr lang="en-US" smtClean="0">
              <a:latin typeface="Arial" charset="0"/>
            </a:endParaRPr>
          </a:p>
          <a:p>
            <a:pPr eaLnBrk="1" hangingPunct="1">
              <a:spcBef>
                <a:spcPct val="0"/>
              </a:spcBef>
            </a:pPr>
            <a:r>
              <a:rPr lang="en-US" smtClean="0">
                <a:latin typeface="Arial" charset="0"/>
              </a:rPr>
              <a:t>Telling = directing</a:t>
            </a:r>
          </a:p>
          <a:p>
            <a:pPr eaLnBrk="1" hangingPunct="1">
              <a:spcBef>
                <a:spcPct val="0"/>
              </a:spcBef>
            </a:pPr>
            <a:r>
              <a:rPr lang="en-US" smtClean="0">
                <a:latin typeface="Arial" charset="0"/>
              </a:rPr>
              <a:t>	- don’t know how to do the job and/or</a:t>
            </a:r>
          </a:p>
          <a:p>
            <a:pPr eaLnBrk="1" hangingPunct="1">
              <a:spcBef>
                <a:spcPct val="0"/>
              </a:spcBef>
            </a:pPr>
            <a:r>
              <a:rPr lang="en-US" smtClean="0">
                <a:latin typeface="Arial" charset="0"/>
              </a:rPr>
              <a:t>	- don’t want to do the job</a:t>
            </a:r>
          </a:p>
          <a:p>
            <a:pPr eaLnBrk="1" hangingPunct="1">
              <a:spcBef>
                <a:spcPct val="0"/>
              </a:spcBef>
            </a:pPr>
            <a:r>
              <a:rPr lang="en-US" smtClean="0">
                <a:latin typeface="Arial" charset="0"/>
              </a:rPr>
              <a:t>Selling = coaching</a:t>
            </a:r>
          </a:p>
          <a:p>
            <a:pPr eaLnBrk="1" hangingPunct="1">
              <a:spcBef>
                <a:spcPct val="0"/>
              </a:spcBef>
            </a:pPr>
            <a:r>
              <a:rPr lang="en-US" smtClean="0">
                <a:latin typeface="Arial" charset="0"/>
              </a:rPr>
              <a:t>	- don’t know how to do the job/role</a:t>
            </a:r>
          </a:p>
          <a:p>
            <a:pPr eaLnBrk="1" hangingPunct="1">
              <a:spcBef>
                <a:spcPct val="0"/>
              </a:spcBef>
            </a:pPr>
            <a:r>
              <a:rPr lang="en-US" smtClean="0">
                <a:latin typeface="Arial" charset="0"/>
              </a:rPr>
              <a:t>	- want to do well at the job</a:t>
            </a:r>
          </a:p>
          <a:p>
            <a:pPr eaLnBrk="1" hangingPunct="1">
              <a:spcBef>
                <a:spcPct val="0"/>
              </a:spcBef>
            </a:pPr>
            <a:r>
              <a:rPr lang="en-US" smtClean="0">
                <a:latin typeface="Arial" charset="0"/>
              </a:rPr>
              <a:t>Participating = supporting</a:t>
            </a:r>
          </a:p>
          <a:p>
            <a:pPr eaLnBrk="1" hangingPunct="1">
              <a:spcBef>
                <a:spcPct val="0"/>
              </a:spcBef>
            </a:pPr>
            <a:r>
              <a:rPr lang="en-US" smtClean="0">
                <a:latin typeface="Arial" charset="0"/>
              </a:rPr>
              <a:t>	- Know how to do the job, may have been doing it for a long time, </a:t>
            </a:r>
          </a:p>
          <a:p>
            <a:pPr eaLnBrk="1" hangingPunct="1">
              <a:spcBef>
                <a:spcPct val="0"/>
              </a:spcBef>
            </a:pPr>
            <a:r>
              <a:rPr lang="en-US" smtClean="0">
                <a:latin typeface="Arial" charset="0"/>
              </a:rPr>
              <a:t>	- Doesn’t need a lot of hand holding to do the job</a:t>
            </a:r>
          </a:p>
          <a:p>
            <a:pPr eaLnBrk="1" hangingPunct="1">
              <a:spcBef>
                <a:spcPct val="0"/>
              </a:spcBef>
            </a:pPr>
            <a:r>
              <a:rPr lang="en-US" smtClean="0">
                <a:latin typeface="Arial" charset="0"/>
              </a:rPr>
              <a:t>Delegating = delegating</a:t>
            </a:r>
          </a:p>
          <a:p>
            <a:pPr eaLnBrk="1" hangingPunct="1">
              <a:spcBef>
                <a:spcPct val="0"/>
              </a:spcBef>
            </a:pPr>
            <a:r>
              <a:rPr lang="en-US" smtClean="0">
                <a:latin typeface="Arial" charset="0"/>
              </a:rPr>
              <a:t>	- knows how to do the job and </a:t>
            </a:r>
          </a:p>
          <a:p>
            <a:pPr eaLnBrk="1" hangingPunct="1">
              <a:spcBef>
                <a:spcPct val="0"/>
              </a:spcBef>
            </a:pPr>
            <a:r>
              <a:rPr lang="en-US" smtClean="0">
                <a:latin typeface="Arial" charset="0"/>
              </a:rPr>
              <a:t>	-can do it with minimal input and support from line manager</a:t>
            </a:r>
          </a:p>
          <a:p>
            <a:pPr eaLnBrk="1" hangingPunct="1">
              <a:spcBef>
                <a:spcPct val="0"/>
              </a:spcBef>
            </a:pPr>
            <a:endParaRPr lang="en-US" smtClean="0">
              <a:latin typeface="Arial" charset="0"/>
            </a:endParaRPr>
          </a:p>
          <a:p>
            <a:pPr eaLnBrk="1" hangingPunct="1">
              <a:spcBef>
                <a:spcPct val="0"/>
              </a:spcBef>
              <a:buFontTx/>
              <a:buChar char="•"/>
            </a:pPr>
            <a:r>
              <a:rPr lang="en-US" smtClean="0">
                <a:latin typeface="Arial" charset="0"/>
              </a:rPr>
              <a:t>Look at your leadership style – complete leadership questionnaire and discuss</a:t>
            </a:r>
          </a:p>
          <a:p>
            <a:pPr eaLnBrk="1" hangingPunct="1">
              <a:spcBef>
                <a:spcPct val="0"/>
              </a:spcBef>
              <a:buFontTx/>
              <a:buChar char="•"/>
            </a:pPr>
            <a:r>
              <a:rPr lang="en-US" smtClean="0">
                <a:latin typeface="Arial" charset="0"/>
              </a:rPr>
              <a:t>Which style would you find most difficult to use and why</a:t>
            </a:r>
          </a:p>
          <a:p>
            <a:pPr eaLnBrk="1" hangingPunct="1">
              <a:spcBef>
                <a:spcPct val="0"/>
              </a:spcBef>
              <a:buFontTx/>
              <a:buChar char="•"/>
            </a:pPr>
            <a:r>
              <a:rPr lang="en-US" smtClean="0">
                <a:latin typeface="Arial" charset="0"/>
              </a:rPr>
              <a:t>How can you get better at that style of leadership – work in groups to look at the different styles</a:t>
            </a:r>
          </a:p>
          <a:p>
            <a:pPr eaLnBrk="1" hangingPunct="1">
              <a:spcBef>
                <a:spcPct val="0"/>
              </a:spcBef>
            </a:pPr>
            <a:r>
              <a:rPr lang="en-US" smtClean="0">
                <a:latin typeface="Arial" charset="0"/>
              </a:rPr>
              <a:t>Can you think of people who you have managed in the past who would fit into one or more of the boxes?</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Rectangle 2"/>
          <p:cNvSpPr>
            <a:spLocks noGrp="1" noRot="1" noChangeAspect="1" noTextEdit="1"/>
          </p:cNvSpPr>
          <p:nvPr>
            <p:ph type="sldImg"/>
          </p:nvPr>
        </p:nvSpPr>
        <p:spPr bwMode="auto">
          <a:xfrm>
            <a:off x="993775" y="768350"/>
            <a:ext cx="5114925" cy="3836988"/>
          </a:xfrm>
          <a:prstGeom prst="rect">
            <a:avLst/>
          </a:prstGeom>
          <a:noFill/>
          <a:ln>
            <a:solidFill>
              <a:srgbClr val="000000"/>
            </a:solidFill>
            <a:miter lim="800000"/>
            <a:headEnd/>
            <a:tailEnd/>
          </a:ln>
        </p:spPr>
      </p:sp>
      <p:sp>
        <p:nvSpPr>
          <p:cNvPr id="106499" name="Rectangle 3"/>
          <p:cNvSpPr>
            <a:spLocks noGrp="1"/>
          </p:cNvSpPr>
          <p:nvPr>
            <p:ph type="body" idx="1"/>
          </p:nvPr>
        </p:nvSpPr>
        <p:spPr bwMode="auto">
          <a:xfrm>
            <a:off x="709613" y="4860926"/>
            <a:ext cx="5683250" cy="4605337"/>
          </a:xfrm>
          <a:prstGeom prst="rect">
            <a:avLst/>
          </a:prstGeom>
          <a:noFill/>
          <a:ln>
            <a:miter lim="800000"/>
            <a:headEnd/>
            <a:tailEnd/>
          </a:ln>
        </p:spPr>
        <p:txBody>
          <a:bodyPr lIns="94775" tIns="47387" rIns="94775" bIns="47387"/>
          <a:lstStyle/>
          <a:p>
            <a:r>
              <a:rPr lang="en-GB" smtClean="0">
                <a:latin typeface="Arial" charset="0"/>
              </a:rPr>
              <a:t>Introduce to PLAN, DIRECT, CONTROL, ACHIEVE</a:t>
            </a:r>
          </a:p>
          <a:p>
            <a:endParaRPr lang="en-GB" smtClean="0">
              <a:latin typeface="Arial" charset="0"/>
            </a:endParaRPr>
          </a:p>
          <a:p>
            <a:r>
              <a:rPr lang="en-GB" smtClean="0">
                <a:latin typeface="Arial" charset="0"/>
              </a:rPr>
              <a:t>Categorise your list into those 4 groups.</a:t>
            </a:r>
          </a:p>
          <a:p>
            <a:endParaRPr lang="en-GB" smtClean="0">
              <a:latin typeface="Arial" charset="0"/>
            </a:endParaRPr>
          </a:p>
          <a:p>
            <a:endParaRPr lang="en-GB" smtClean="0">
              <a:latin typeface="Arial" charset="0"/>
            </a:endParaRPr>
          </a:p>
          <a:p>
            <a:endParaRPr lang="en-GB" smtClean="0">
              <a:latin typeface="Arial"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Rectangle 2"/>
          <p:cNvSpPr>
            <a:spLocks noGrp="1" noRot="1" noChangeAspect="1" noChangeArrowheads="1" noTextEdit="1"/>
          </p:cNvSpPr>
          <p:nvPr>
            <p:ph type="sldImg"/>
          </p:nvPr>
        </p:nvSpPr>
        <p:spPr bwMode="auto">
          <a:xfrm>
            <a:off x="993775" y="768350"/>
            <a:ext cx="5114925" cy="3836988"/>
          </a:xfrm>
          <a:prstGeom prst="rect">
            <a:avLst/>
          </a:prstGeom>
          <a:noFill/>
          <a:ln>
            <a:solidFill>
              <a:srgbClr val="000000"/>
            </a:solidFill>
            <a:miter lim="800000"/>
            <a:headEnd/>
            <a:tailEnd/>
          </a:ln>
        </p:spPr>
      </p:sp>
      <p:sp>
        <p:nvSpPr>
          <p:cNvPr id="107523" name="Rectangle 3"/>
          <p:cNvSpPr>
            <a:spLocks noGrp="1" noChangeArrowheads="1"/>
          </p:cNvSpPr>
          <p:nvPr>
            <p:ph type="body" idx="1"/>
          </p:nvPr>
        </p:nvSpPr>
        <p:spPr bwMode="auto">
          <a:xfrm>
            <a:off x="709613" y="4860926"/>
            <a:ext cx="5683250" cy="4605337"/>
          </a:xfrm>
          <a:prstGeom prst="rect">
            <a:avLst/>
          </a:prstGeom>
          <a:noFill/>
          <a:ln>
            <a:miter lim="800000"/>
            <a:headEnd/>
            <a:tailEnd/>
          </a:ln>
        </p:spPr>
        <p:txBody>
          <a:bodyPr lIns="94775" tIns="47387" rIns="94775" bIns="47387"/>
          <a:lstStyle/>
          <a:p>
            <a:pPr eaLnBrk="1" hangingPunct="1">
              <a:spcBef>
                <a:spcPct val="0"/>
              </a:spcBef>
            </a:pPr>
            <a:r>
              <a:rPr lang="en-US" dirty="0" smtClean="0">
                <a:latin typeface="Arial" charset="0"/>
              </a:rPr>
              <a:t>As a leader these are the 3 interlocking circles that you have responsibility for looking after.</a:t>
            </a:r>
          </a:p>
          <a:p>
            <a:pPr eaLnBrk="1" hangingPunct="1">
              <a:spcBef>
                <a:spcPct val="0"/>
              </a:spcBef>
            </a:pPr>
            <a:r>
              <a:rPr lang="en-US" dirty="0" smtClean="0">
                <a:latin typeface="Arial" charset="0"/>
              </a:rPr>
              <a:t>They are interlocked since changing one thing in one are will have a consequence in the other 2 rings.</a:t>
            </a:r>
          </a:p>
          <a:p>
            <a:pPr eaLnBrk="1" hangingPunct="1">
              <a:spcBef>
                <a:spcPct val="0"/>
              </a:spcBef>
            </a:pPr>
            <a:r>
              <a:rPr lang="en-US" dirty="0" smtClean="0">
                <a:latin typeface="Arial" charset="0"/>
              </a:rPr>
              <a:t>Consider new actions not only for impact on that one circle but also for the knock on consequences in the other 2.</a:t>
            </a:r>
          </a:p>
          <a:p>
            <a:pPr eaLnBrk="1" hangingPunct="1">
              <a:spcBef>
                <a:spcPct val="0"/>
              </a:spcBef>
            </a:pPr>
            <a:endParaRPr lang="en-US" dirty="0" smtClean="0">
              <a:latin typeface="Arial" charset="0"/>
            </a:endParaRPr>
          </a:p>
          <a:p>
            <a:pPr eaLnBrk="1" hangingPunct="1">
              <a:spcBef>
                <a:spcPct val="0"/>
              </a:spcBef>
            </a:pPr>
            <a:r>
              <a:rPr lang="en-US" dirty="0" smtClean="0">
                <a:latin typeface="Arial" charset="0"/>
              </a:rPr>
              <a:t>Look at each in a bit more detail.</a:t>
            </a: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Rectangle 2"/>
          <p:cNvSpPr>
            <a:spLocks noGrp="1" noRot="1" noChangeAspect="1" noChangeArrowheads="1" noTextEdit="1"/>
          </p:cNvSpPr>
          <p:nvPr>
            <p:ph type="sldImg"/>
          </p:nvPr>
        </p:nvSpPr>
        <p:spPr bwMode="auto">
          <a:xfrm>
            <a:off x="993775" y="768350"/>
            <a:ext cx="5114925" cy="3836988"/>
          </a:xfrm>
          <a:prstGeom prst="rect">
            <a:avLst/>
          </a:prstGeom>
          <a:noFill/>
          <a:ln>
            <a:solidFill>
              <a:srgbClr val="000000"/>
            </a:solidFill>
            <a:miter lim="800000"/>
            <a:headEnd/>
            <a:tailEnd/>
          </a:ln>
        </p:spPr>
      </p:sp>
      <p:sp>
        <p:nvSpPr>
          <p:cNvPr id="108547" name="Rectangle 3"/>
          <p:cNvSpPr>
            <a:spLocks noGrp="1" noChangeArrowheads="1"/>
          </p:cNvSpPr>
          <p:nvPr>
            <p:ph type="body" idx="1"/>
          </p:nvPr>
        </p:nvSpPr>
        <p:spPr bwMode="auto">
          <a:xfrm>
            <a:off x="709613" y="4860926"/>
            <a:ext cx="5683250" cy="4605337"/>
          </a:xfrm>
          <a:prstGeom prst="rect">
            <a:avLst/>
          </a:prstGeom>
          <a:noFill/>
          <a:ln>
            <a:miter lim="800000"/>
            <a:headEnd/>
            <a:tailEnd/>
          </a:ln>
        </p:spPr>
        <p:txBody>
          <a:bodyPr lIns="94775" tIns="47387" rIns="94775" bIns="47387"/>
          <a:lstStyle/>
          <a:p>
            <a:pPr eaLnBrk="1" hangingPunct="1">
              <a:spcBef>
                <a:spcPct val="0"/>
              </a:spcBef>
            </a:pPr>
            <a:endParaRPr lang="en-US" smtClean="0">
              <a:latin typeface="Arial"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Rectangle 2"/>
          <p:cNvSpPr>
            <a:spLocks noGrp="1" noRot="1" noChangeAspect="1" noChangeArrowheads="1" noTextEdit="1"/>
          </p:cNvSpPr>
          <p:nvPr>
            <p:ph type="sldImg"/>
          </p:nvPr>
        </p:nvSpPr>
        <p:spPr bwMode="auto">
          <a:xfrm>
            <a:off x="993775" y="768350"/>
            <a:ext cx="5114925" cy="3836988"/>
          </a:xfrm>
          <a:prstGeom prst="rect">
            <a:avLst/>
          </a:prstGeom>
          <a:noFill/>
          <a:ln>
            <a:solidFill>
              <a:srgbClr val="000000"/>
            </a:solidFill>
            <a:miter lim="800000"/>
            <a:headEnd/>
            <a:tailEnd/>
          </a:ln>
        </p:spPr>
      </p:sp>
      <p:sp>
        <p:nvSpPr>
          <p:cNvPr id="109571" name="Rectangle 3"/>
          <p:cNvSpPr>
            <a:spLocks noGrp="1" noChangeArrowheads="1"/>
          </p:cNvSpPr>
          <p:nvPr>
            <p:ph type="body" idx="1"/>
          </p:nvPr>
        </p:nvSpPr>
        <p:spPr bwMode="auto">
          <a:xfrm>
            <a:off x="709613" y="4860926"/>
            <a:ext cx="5683250" cy="4605337"/>
          </a:xfrm>
          <a:prstGeom prst="rect">
            <a:avLst/>
          </a:prstGeom>
          <a:noFill/>
          <a:ln>
            <a:miter lim="800000"/>
            <a:headEnd/>
            <a:tailEnd/>
          </a:ln>
        </p:spPr>
        <p:txBody>
          <a:bodyPr lIns="94775" tIns="47387" rIns="94775" bIns="47387"/>
          <a:lstStyle/>
          <a:p>
            <a:pPr eaLnBrk="1" hangingPunct="1">
              <a:spcBef>
                <a:spcPct val="0"/>
              </a:spcBef>
            </a:pPr>
            <a:endParaRPr lang="en-US" smtClean="0">
              <a:latin typeface="Arial"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2" name="Group 2"/>
          <p:cNvGrpSpPr>
            <a:grpSpLocks/>
          </p:cNvGrpSpPr>
          <p:nvPr/>
        </p:nvGrpSpPr>
        <p:grpSpPr bwMode="auto">
          <a:xfrm>
            <a:off x="0" y="2438400"/>
            <a:ext cx="9009063" cy="1052513"/>
            <a:chOff x="0" y="1536"/>
            <a:chExt cx="5675" cy="663"/>
          </a:xfrm>
        </p:grpSpPr>
        <p:grpSp>
          <p:nvGrpSpPr>
            <p:cNvPr id="3" name="Group 3"/>
            <p:cNvGrpSpPr>
              <a:grpSpLocks/>
            </p:cNvGrpSpPr>
            <p:nvPr/>
          </p:nvGrpSpPr>
          <p:grpSpPr bwMode="auto">
            <a:xfrm>
              <a:off x="183" y="1604"/>
              <a:ext cx="448" cy="299"/>
              <a:chOff x="720" y="336"/>
              <a:chExt cx="624" cy="432"/>
            </a:xfrm>
          </p:grpSpPr>
          <p:sp>
            <p:nvSpPr>
              <p:cNvPr id="81924" name="Rectangle 4"/>
              <p:cNvSpPr>
                <a:spLocks noChangeArrowheads="1"/>
              </p:cNvSpPr>
              <p:nvPr/>
            </p:nvSpPr>
            <p:spPr bwMode="auto">
              <a:xfrm>
                <a:off x="720" y="336"/>
                <a:ext cx="384" cy="432"/>
              </a:xfrm>
              <a:prstGeom prst="rect">
                <a:avLst/>
              </a:prstGeom>
              <a:solidFill>
                <a:schemeClr val="folHlink"/>
              </a:solidFill>
              <a:ln w="9525">
                <a:noFill/>
                <a:miter lim="800000"/>
                <a:headEnd/>
                <a:tailEnd/>
              </a:ln>
              <a:effectLst/>
            </p:spPr>
            <p:txBody>
              <a:bodyPr wrap="none" anchor="ctr"/>
              <a:lstStyle/>
              <a:p>
                <a:endParaRPr lang="en-GB"/>
              </a:p>
            </p:txBody>
          </p:sp>
          <p:sp>
            <p:nvSpPr>
              <p:cNvPr id="81925" name="Rectangle 5"/>
              <p:cNvSpPr>
                <a:spLocks noChangeArrowheads="1"/>
              </p:cNvSpPr>
              <p:nvPr/>
            </p:nvSpPr>
            <p:spPr bwMode="auto">
              <a:xfrm>
                <a:off x="1056" y="336"/>
                <a:ext cx="288" cy="432"/>
              </a:xfrm>
              <a:prstGeom prst="rect">
                <a:avLst/>
              </a:prstGeom>
              <a:gradFill rotWithShape="0">
                <a:gsLst>
                  <a:gs pos="0">
                    <a:schemeClr val="folHlink"/>
                  </a:gs>
                  <a:gs pos="100000">
                    <a:schemeClr val="bg1"/>
                  </a:gs>
                </a:gsLst>
                <a:lin ang="0" scaled="1"/>
              </a:gradFill>
              <a:ln w="9525">
                <a:noFill/>
                <a:miter lim="800000"/>
                <a:headEnd/>
                <a:tailEnd/>
              </a:ln>
              <a:effectLst/>
            </p:spPr>
            <p:txBody>
              <a:bodyPr wrap="none" anchor="ctr"/>
              <a:lstStyle/>
              <a:p>
                <a:endParaRPr lang="en-GB"/>
              </a:p>
            </p:txBody>
          </p:sp>
        </p:grpSp>
        <p:grpSp>
          <p:nvGrpSpPr>
            <p:cNvPr id="4" name="Group 6"/>
            <p:cNvGrpSpPr>
              <a:grpSpLocks/>
            </p:cNvGrpSpPr>
            <p:nvPr/>
          </p:nvGrpSpPr>
          <p:grpSpPr bwMode="auto">
            <a:xfrm>
              <a:off x="261" y="1870"/>
              <a:ext cx="465" cy="299"/>
              <a:chOff x="912" y="2640"/>
              <a:chExt cx="672" cy="432"/>
            </a:xfrm>
          </p:grpSpPr>
          <p:sp>
            <p:nvSpPr>
              <p:cNvPr id="81927" name="Rectangle 7"/>
              <p:cNvSpPr>
                <a:spLocks noChangeArrowheads="1"/>
              </p:cNvSpPr>
              <p:nvPr/>
            </p:nvSpPr>
            <p:spPr bwMode="auto">
              <a:xfrm>
                <a:off x="912" y="2640"/>
                <a:ext cx="384" cy="432"/>
              </a:xfrm>
              <a:prstGeom prst="rect">
                <a:avLst/>
              </a:prstGeom>
              <a:solidFill>
                <a:schemeClr val="accent2"/>
              </a:solidFill>
              <a:ln w="9525">
                <a:noFill/>
                <a:miter lim="800000"/>
                <a:headEnd/>
                <a:tailEnd/>
              </a:ln>
              <a:effectLst/>
            </p:spPr>
            <p:txBody>
              <a:bodyPr wrap="none" anchor="ctr"/>
              <a:lstStyle/>
              <a:p>
                <a:endParaRPr lang="en-GB"/>
              </a:p>
            </p:txBody>
          </p:sp>
          <p:sp>
            <p:nvSpPr>
              <p:cNvPr id="81928" name="Rectangle 8"/>
              <p:cNvSpPr>
                <a:spLocks noChangeArrowheads="1"/>
              </p:cNvSpPr>
              <p:nvPr/>
            </p:nvSpPr>
            <p:spPr bwMode="auto">
              <a:xfrm>
                <a:off x="1248" y="2640"/>
                <a:ext cx="336" cy="432"/>
              </a:xfrm>
              <a:prstGeom prst="rect">
                <a:avLst/>
              </a:prstGeom>
              <a:gradFill rotWithShape="0">
                <a:gsLst>
                  <a:gs pos="0">
                    <a:schemeClr val="accent2"/>
                  </a:gs>
                  <a:gs pos="100000">
                    <a:schemeClr val="bg1"/>
                  </a:gs>
                </a:gsLst>
                <a:lin ang="0" scaled="1"/>
              </a:gradFill>
              <a:ln w="9525">
                <a:noFill/>
                <a:miter lim="800000"/>
                <a:headEnd/>
                <a:tailEnd/>
              </a:ln>
              <a:effectLst/>
            </p:spPr>
            <p:txBody>
              <a:bodyPr wrap="none" anchor="ctr"/>
              <a:lstStyle/>
              <a:p>
                <a:endParaRPr lang="en-GB"/>
              </a:p>
            </p:txBody>
          </p:sp>
        </p:grpSp>
        <p:sp>
          <p:nvSpPr>
            <p:cNvPr id="81929" name="Rectangle 9"/>
            <p:cNvSpPr>
              <a:spLocks noChangeArrowheads="1"/>
            </p:cNvSpPr>
            <p:nvPr/>
          </p:nvSpPr>
          <p:spPr bwMode="auto">
            <a:xfrm>
              <a:off x="0" y="1824"/>
              <a:ext cx="353" cy="266"/>
            </a:xfrm>
            <a:prstGeom prst="rect">
              <a:avLst/>
            </a:prstGeom>
            <a:gradFill rotWithShape="0">
              <a:gsLst>
                <a:gs pos="0">
                  <a:schemeClr val="bg1"/>
                </a:gs>
                <a:gs pos="100000">
                  <a:schemeClr val="hlink"/>
                </a:gs>
              </a:gsLst>
              <a:lin ang="18900000" scaled="1"/>
            </a:gradFill>
            <a:ln w="9525">
              <a:noFill/>
              <a:miter lim="800000"/>
              <a:headEnd/>
              <a:tailEnd/>
            </a:ln>
            <a:effectLst/>
          </p:spPr>
          <p:txBody>
            <a:bodyPr wrap="none" anchor="ctr"/>
            <a:lstStyle/>
            <a:p>
              <a:endParaRPr lang="en-GB"/>
            </a:p>
          </p:txBody>
        </p:sp>
        <p:sp>
          <p:nvSpPr>
            <p:cNvPr id="81930" name="Rectangle 10"/>
            <p:cNvSpPr>
              <a:spLocks noChangeArrowheads="1"/>
            </p:cNvSpPr>
            <p:nvPr/>
          </p:nvSpPr>
          <p:spPr bwMode="auto">
            <a:xfrm>
              <a:off x="400" y="1536"/>
              <a:ext cx="20" cy="663"/>
            </a:xfrm>
            <a:prstGeom prst="rect">
              <a:avLst/>
            </a:prstGeom>
            <a:solidFill>
              <a:schemeClr val="bg2"/>
            </a:solidFill>
            <a:ln w="9525">
              <a:noFill/>
              <a:miter lim="800000"/>
              <a:headEnd/>
              <a:tailEnd/>
            </a:ln>
            <a:effectLst/>
          </p:spPr>
          <p:txBody>
            <a:bodyPr wrap="none" anchor="ctr"/>
            <a:lstStyle/>
            <a:p>
              <a:endParaRPr lang="en-GB"/>
            </a:p>
          </p:txBody>
        </p:sp>
        <p:sp>
          <p:nvSpPr>
            <p:cNvPr id="81931" name="Rectangle 11"/>
            <p:cNvSpPr>
              <a:spLocks noChangeArrowheads="1"/>
            </p:cNvSpPr>
            <p:nvPr/>
          </p:nvSpPr>
          <p:spPr bwMode="auto">
            <a:xfrm flipV="1">
              <a:off x="199" y="2054"/>
              <a:ext cx="5476" cy="35"/>
            </a:xfrm>
            <a:prstGeom prst="rect">
              <a:avLst/>
            </a:prstGeom>
            <a:gradFill rotWithShape="0">
              <a:gsLst>
                <a:gs pos="0">
                  <a:schemeClr val="bg2"/>
                </a:gs>
                <a:gs pos="100000">
                  <a:schemeClr val="bg1"/>
                </a:gs>
              </a:gsLst>
              <a:lin ang="0" scaled="1"/>
            </a:gradFill>
            <a:ln w="9525">
              <a:noFill/>
              <a:miter lim="800000"/>
              <a:headEnd/>
              <a:tailEnd/>
            </a:ln>
            <a:effectLst/>
          </p:spPr>
          <p:txBody>
            <a:bodyPr wrap="none" anchor="ctr"/>
            <a:lstStyle/>
            <a:p>
              <a:endParaRPr lang="en-GB"/>
            </a:p>
          </p:txBody>
        </p:sp>
      </p:grpSp>
      <p:sp>
        <p:nvSpPr>
          <p:cNvPr id="81932" name="Rectangle 12"/>
          <p:cNvSpPr>
            <a:spLocks noGrp="1" noChangeArrowheads="1"/>
          </p:cNvSpPr>
          <p:nvPr>
            <p:ph type="ctrTitle"/>
          </p:nvPr>
        </p:nvSpPr>
        <p:spPr>
          <a:xfrm>
            <a:off x="990600" y="1676400"/>
            <a:ext cx="7772400" cy="1462088"/>
          </a:xfrm>
        </p:spPr>
        <p:txBody>
          <a:bodyPr/>
          <a:lstStyle>
            <a:lvl1pPr>
              <a:defRPr/>
            </a:lvl1pPr>
          </a:lstStyle>
          <a:p>
            <a:r>
              <a:rPr lang="en-US" smtClean="0"/>
              <a:t>Click to edit Master title style</a:t>
            </a:r>
            <a:endParaRPr lang="en-GB"/>
          </a:p>
        </p:txBody>
      </p:sp>
      <p:sp>
        <p:nvSpPr>
          <p:cNvPr id="81933" name="Rectangle 13"/>
          <p:cNvSpPr>
            <a:spLocks noGrp="1" noChangeArrowheads="1"/>
          </p:cNvSpPr>
          <p:nvPr>
            <p:ph type="subTitle" idx="1"/>
          </p:nvPr>
        </p:nvSpPr>
        <p:spPr>
          <a:xfrm>
            <a:off x="1371600" y="3886200"/>
            <a:ext cx="6400800" cy="1752600"/>
          </a:xfrm>
        </p:spPr>
        <p:txBody>
          <a:bodyPr/>
          <a:lstStyle>
            <a:lvl1pPr marL="0" indent="0" algn="ctr">
              <a:buFont typeface="Wingdings" pitchFamily="2" charset="2"/>
              <a:buNone/>
              <a:defRPr/>
            </a:lvl1pPr>
          </a:lstStyle>
          <a:p>
            <a:r>
              <a:rPr lang="en-US" smtClean="0"/>
              <a:t>Click to edit Master subtitle style</a:t>
            </a:r>
            <a:endParaRPr lang="en-GB"/>
          </a:p>
        </p:txBody>
      </p:sp>
      <p:sp>
        <p:nvSpPr>
          <p:cNvPr id="81934" name="Rectangle 14"/>
          <p:cNvSpPr>
            <a:spLocks noGrp="1" noChangeArrowheads="1"/>
          </p:cNvSpPr>
          <p:nvPr>
            <p:ph type="dt" sz="half" idx="2"/>
          </p:nvPr>
        </p:nvSpPr>
        <p:spPr>
          <a:xfrm>
            <a:off x="990600" y="6248400"/>
            <a:ext cx="1905000" cy="457200"/>
          </a:xfrm>
        </p:spPr>
        <p:txBody>
          <a:bodyPr/>
          <a:lstStyle>
            <a:lvl1pPr>
              <a:defRPr>
                <a:solidFill>
                  <a:schemeClr val="bg2"/>
                </a:solidFill>
              </a:defRPr>
            </a:lvl1pPr>
          </a:lstStyle>
          <a:p>
            <a:fld id="{52EB1E56-6F37-4A91-B7F2-390A7CD78765}" type="datetimeFigureOut">
              <a:rPr lang="en-GB" smtClean="0"/>
              <a:pPr/>
              <a:t>20/03/2014</a:t>
            </a:fld>
            <a:endParaRPr lang="en-GB"/>
          </a:p>
        </p:txBody>
      </p:sp>
      <p:sp>
        <p:nvSpPr>
          <p:cNvPr id="81935" name="Rectangle 15"/>
          <p:cNvSpPr>
            <a:spLocks noGrp="1" noChangeArrowheads="1"/>
          </p:cNvSpPr>
          <p:nvPr>
            <p:ph type="ftr" sz="quarter" idx="3"/>
          </p:nvPr>
        </p:nvSpPr>
        <p:spPr>
          <a:xfrm>
            <a:off x="3429000" y="6248400"/>
            <a:ext cx="2895600" cy="457200"/>
          </a:xfrm>
        </p:spPr>
        <p:txBody>
          <a:bodyPr/>
          <a:lstStyle>
            <a:lvl1pPr>
              <a:defRPr>
                <a:solidFill>
                  <a:schemeClr val="bg2"/>
                </a:solidFill>
              </a:defRPr>
            </a:lvl1pPr>
          </a:lstStyle>
          <a:p>
            <a:endParaRPr lang="en-GB"/>
          </a:p>
        </p:txBody>
      </p:sp>
      <p:sp>
        <p:nvSpPr>
          <p:cNvPr id="81936" name="Rectangle 16"/>
          <p:cNvSpPr>
            <a:spLocks noGrp="1" noChangeArrowheads="1"/>
          </p:cNvSpPr>
          <p:nvPr>
            <p:ph type="sldNum" sz="quarter" idx="4"/>
          </p:nvPr>
        </p:nvSpPr>
        <p:spPr>
          <a:xfrm>
            <a:off x="6858000" y="6248400"/>
            <a:ext cx="1905000" cy="457200"/>
          </a:xfrm>
        </p:spPr>
        <p:txBody>
          <a:bodyPr/>
          <a:lstStyle>
            <a:lvl1pPr>
              <a:defRPr>
                <a:solidFill>
                  <a:schemeClr val="bg2"/>
                </a:solidFill>
              </a:defRPr>
            </a:lvl1pPr>
          </a:lstStyle>
          <a:p>
            <a:fld id="{C28AA400-2B0C-47BE-A8E2-1C119B3BE565}" type="slidenum">
              <a:rPr lang="en-GB" smtClean="0"/>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fld id="{52EB1E56-6F37-4A91-B7F2-390A7CD78765}" type="datetimeFigureOut">
              <a:rPr lang="en-GB" smtClean="0"/>
              <a:pPr/>
              <a:t>20/03/2014</a:t>
            </a:fld>
            <a:endParaRPr lang="en-GB"/>
          </a:p>
        </p:txBody>
      </p:sp>
      <p:sp>
        <p:nvSpPr>
          <p:cNvPr id="5" name="Footer Placeholder 4"/>
          <p:cNvSpPr>
            <a:spLocks noGrp="1"/>
          </p:cNvSpPr>
          <p:nvPr>
            <p:ph type="ftr" sz="quarter" idx="11"/>
          </p:nvPr>
        </p:nvSpPr>
        <p:spPr/>
        <p:txBody>
          <a:bodyPr/>
          <a:lstStyle>
            <a:lvl1pPr>
              <a:defRPr/>
            </a:lvl1pPr>
          </a:lstStyle>
          <a:p>
            <a:endParaRPr lang="en-GB"/>
          </a:p>
        </p:txBody>
      </p:sp>
      <p:sp>
        <p:nvSpPr>
          <p:cNvPr id="6" name="Slide Number Placeholder 5"/>
          <p:cNvSpPr>
            <a:spLocks noGrp="1"/>
          </p:cNvSpPr>
          <p:nvPr>
            <p:ph type="sldNum" sz="quarter" idx="12"/>
          </p:nvPr>
        </p:nvSpPr>
        <p:spPr/>
        <p:txBody>
          <a:bodyPr/>
          <a:lstStyle>
            <a:lvl1pPr>
              <a:defRPr/>
            </a:lvl1pPr>
          </a:lstStyle>
          <a:p>
            <a:fld id="{C28AA400-2B0C-47BE-A8E2-1C119B3BE565}" type="slidenum">
              <a:rPr lang="en-GB" smtClean="0"/>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04050" y="214313"/>
            <a:ext cx="1951038" cy="5918200"/>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1150938" y="214313"/>
            <a:ext cx="5700712" cy="5918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fld id="{52EB1E56-6F37-4A91-B7F2-390A7CD78765}" type="datetimeFigureOut">
              <a:rPr lang="en-GB" smtClean="0"/>
              <a:pPr/>
              <a:t>20/03/2014</a:t>
            </a:fld>
            <a:endParaRPr lang="en-GB"/>
          </a:p>
        </p:txBody>
      </p:sp>
      <p:sp>
        <p:nvSpPr>
          <p:cNvPr id="5" name="Footer Placeholder 4"/>
          <p:cNvSpPr>
            <a:spLocks noGrp="1"/>
          </p:cNvSpPr>
          <p:nvPr>
            <p:ph type="ftr" sz="quarter" idx="11"/>
          </p:nvPr>
        </p:nvSpPr>
        <p:spPr/>
        <p:txBody>
          <a:bodyPr/>
          <a:lstStyle>
            <a:lvl1pPr>
              <a:defRPr/>
            </a:lvl1pPr>
          </a:lstStyle>
          <a:p>
            <a:endParaRPr lang="en-GB"/>
          </a:p>
        </p:txBody>
      </p:sp>
      <p:sp>
        <p:nvSpPr>
          <p:cNvPr id="6" name="Slide Number Placeholder 5"/>
          <p:cNvSpPr>
            <a:spLocks noGrp="1"/>
          </p:cNvSpPr>
          <p:nvPr>
            <p:ph type="sldNum" sz="quarter" idx="12"/>
          </p:nvPr>
        </p:nvSpPr>
        <p:spPr/>
        <p:txBody>
          <a:bodyPr/>
          <a:lstStyle>
            <a:lvl1pPr>
              <a:defRPr/>
            </a:lvl1pPr>
          </a:lstStyle>
          <a:p>
            <a:fld id="{C28AA400-2B0C-47BE-A8E2-1C119B3BE565}" type="slidenum">
              <a:rPr lang="en-GB" smtClean="0"/>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fld id="{52EB1E56-6F37-4A91-B7F2-390A7CD78765}" type="datetimeFigureOut">
              <a:rPr lang="en-GB" smtClean="0"/>
              <a:pPr/>
              <a:t>20/03/2014</a:t>
            </a:fld>
            <a:endParaRPr lang="en-GB"/>
          </a:p>
        </p:txBody>
      </p:sp>
      <p:sp>
        <p:nvSpPr>
          <p:cNvPr id="5" name="Footer Placeholder 4"/>
          <p:cNvSpPr>
            <a:spLocks noGrp="1"/>
          </p:cNvSpPr>
          <p:nvPr>
            <p:ph type="ftr" sz="quarter" idx="11"/>
          </p:nvPr>
        </p:nvSpPr>
        <p:spPr/>
        <p:txBody>
          <a:bodyPr/>
          <a:lstStyle>
            <a:lvl1pPr>
              <a:defRPr/>
            </a:lvl1pPr>
          </a:lstStyle>
          <a:p>
            <a:endParaRPr lang="en-GB"/>
          </a:p>
        </p:txBody>
      </p:sp>
      <p:sp>
        <p:nvSpPr>
          <p:cNvPr id="6" name="Slide Number Placeholder 5"/>
          <p:cNvSpPr>
            <a:spLocks noGrp="1"/>
          </p:cNvSpPr>
          <p:nvPr>
            <p:ph type="sldNum" sz="quarter" idx="12"/>
          </p:nvPr>
        </p:nvSpPr>
        <p:spPr/>
        <p:txBody>
          <a:bodyPr/>
          <a:lstStyle>
            <a:lvl1pPr>
              <a:defRPr/>
            </a:lvl1pPr>
          </a:lstStyle>
          <a:p>
            <a:fld id="{C28AA400-2B0C-47BE-A8E2-1C119B3BE565}" type="slidenum">
              <a:rPr lang="en-GB" smtClean="0"/>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fld id="{52EB1E56-6F37-4A91-B7F2-390A7CD78765}" type="datetimeFigureOut">
              <a:rPr lang="en-GB" smtClean="0"/>
              <a:pPr/>
              <a:t>20/03/2014</a:t>
            </a:fld>
            <a:endParaRPr lang="en-GB"/>
          </a:p>
        </p:txBody>
      </p:sp>
      <p:sp>
        <p:nvSpPr>
          <p:cNvPr id="5" name="Footer Placeholder 4"/>
          <p:cNvSpPr>
            <a:spLocks noGrp="1"/>
          </p:cNvSpPr>
          <p:nvPr>
            <p:ph type="ftr" sz="quarter" idx="11"/>
          </p:nvPr>
        </p:nvSpPr>
        <p:spPr/>
        <p:txBody>
          <a:bodyPr/>
          <a:lstStyle>
            <a:lvl1pPr>
              <a:defRPr/>
            </a:lvl1pPr>
          </a:lstStyle>
          <a:p>
            <a:endParaRPr lang="en-GB"/>
          </a:p>
        </p:txBody>
      </p:sp>
      <p:sp>
        <p:nvSpPr>
          <p:cNvPr id="6" name="Slide Number Placeholder 5"/>
          <p:cNvSpPr>
            <a:spLocks noGrp="1"/>
          </p:cNvSpPr>
          <p:nvPr>
            <p:ph type="sldNum" sz="quarter" idx="12"/>
          </p:nvPr>
        </p:nvSpPr>
        <p:spPr/>
        <p:txBody>
          <a:bodyPr/>
          <a:lstStyle>
            <a:lvl1pPr>
              <a:defRPr/>
            </a:lvl1pPr>
          </a:lstStyle>
          <a:p>
            <a:fld id="{C28AA400-2B0C-47BE-A8E2-1C119B3BE565}" type="slidenum">
              <a:rPr lang="en-GB" smtClean="0"/>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1182688" y="2017713"/>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5145088" y="2017713"/>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lvl1pPr>
              <a:defRPr/>
            </a:lvl1pPr>
          </a:lstStyle>
          <a:p>
            <a:fld id="{52EB1E56-6F37-4A91-B7F2-390A7CD78765}" type="datetimeFigureOut">
              <a:rPr lang="en-GB" smtClean="0"/>
              <a:pPr/>
              <a:t>20/03/2014</a:t>
            </a:fld>
            <a:endParaRPr lang="en-GB"/>
          </a:p>
        </p:txBody>
      </p:sp>
      <p:sp>
        <p:nvSpPr>
          <p:cNvPr id="6" name="Footer Placeholder 5"/>
          <p:cNvSpPr>
            <a:spLocks noGrp="1"/>
          </p:cNvSpPr>
          <p:nvPr>
            <p:ph type="ftr" sz="quarter" idx="11"/>
          </p:nvPr>
        </p:nvSpPr>
        <p:spPr/>
        <p:txBody>
          <a:bodyPr/>
          <a:lstStyle>
            <a:lvl1pPr>
              <a:defRPr/>
            </a:lvl1pPr>
          </a:lstStyle>
          <a:p>
            <a:endParaRPr lang="en-GB"/>
          </a:p>
        </p:txBody>
      </p:sp>
      <p:sp>
        <p:nvSpPr>
          <p:cNvPr id="7" name="Slide Number Placeholder 6"/>
          <p:cNvSpPr>
            <a:spLocks noGrp="1"/>
          </p:cNvSpPr>
          <p:nvPr>
            <p:ph type="sldNum" sz="quarter" idx="12"/>
          </p:nvPr>
        </p:nvSpPr>
        <p:spPr/>
        <p:txBody>
          <a:bodyPr/>
          <a:lstStyle>
            <a:lvl1pPr>
              <a:defRPr/>
            </a:lvl1pPr>
          </a:lstStyle>
          <a:p>
            <a:fld id="{C28AA400-2B0C-47BE-A8E2-1C119B3BE565}" type="slidenum">
              <a:rPr lang="en-GB" smtClean="0"/>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lvl1pPr>
              <a:defRPr/>
            </a:lvl1pPr>
          </a:lstStyle>
          <a:p>
            <a:fld id="{52EB1E56-6F37-4A91-B7F2-390A7CD78765}" type="datetimeFigureOut">
              <a:rPr lang="en-GB" smtClean="0"/>
              <a:pPr/>
              <a:t>20/03/2014</a:t>
            </a:fld>
            <a:endParaRPr lang="en-GB"/>
          </a:p>
        </p:txBody>
      </p:sp>
      <p:sp>
        <p:nvSpPr>
          <p:cNvPr id="8" name="Footer Placeholder 7"/>
          <p:cNvSpPr>
            <a:spLocks noGrp="1"/>
          </p:cNvSpPr>
          <p:nvPr>
            <p:ph type="ftr" sz="quarter" idx="11"/>
          </p:nvPr>
        </p:nvSpPr>
        <p:spPr/>
        <p:txBody>
          <a:bodyPr/>
          <a:lstStyle>
            <a:lvl1pPr>
              <a:defRPr/>
            </a:lvl1pPr>
          </a:lstStyle>
          <a:p>
            <a:endParaRPr lang="en-GB"/>
          </a:p>
        </p:txBody>
      </p:sp>
      <p:sp>
        <p:nvSpPr>
          <p:cNvPr id="9" name="Slide Number Placeholder 8"/>
          <p:cNvSpPr>
            <a:spLocks noGrp="1"/>
          </p:cNvSpPr>
          <p:nvPr>
            <p:ph type="sldNum" sz="quarter" idx="12"/>
          </p:nvPr>
        </p:nvSpPr>
        <p:spPr/>
        <p:txBody>
          <a:bodyPr/>
          <a:lstStyle>
            <a:lvl1pPr>
              <a:defRPr/>
            </a:lvl1pPr>
          </a:lstStyle>
          <a:p>
            <a:fld id="{C28AA400-2B0C-47BE-A8E2-1C119B3BE565}" type="slidenum">
              <a:rPr lang="en-GB" smtClean="0"/>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lvl1pPr>
              <a:defRPr/>
            </a:lvl1pPr>
          </a:lstStyle>
          <a:p>
            <a:fld id="{52EB1E56-6F37-4A91-B7F2-390A7CD78765}" type="datetimeFigureOut">
              <a:rPr lang="en-GB" smtClean="0"/>
              <a:pPr/>
              <a:t>20/03/2014</a:t>
            </a:fld>
            <a:endParaRPr lang="en-GB"/>
          </a:p>
        </p:txBody>
      </p:sp>
      <p:sp>
        <p:nvSpPr>
          <p:cNvPr id="4" name="Footer Placeholder 3"/>
          <p:cNvSpPr>
            <a:spLocks noGrp="1"/>
          </p:cNvSpPr>
          <p:nvPr>
            <p:ph type="ftr" sz="quarter" idx="11"/>
          </p:nvPr>
        </p:nvSpPr>
        <p:spPr/>
        <p:txBody>
          <a:bodyPr/>
          <a:lstStyle>
            <a:lvl1pPr>
              <a:defRPr/>
            </a:lvl1pPr>
          </a:lstStyle>
          <a:p>
            <a:endParaRPr lang="en-GB"/>
          </a:p>
        </p:txBody>
      </p:sp>
      <p:sp>
        <p:nvSpPr>
          <p:cNvPr id="5" name="Slide Number Placeholder 4"/>
          <p:cNvSpPr>
            <a:spLocks noGrp="1"/>
          </p:cNvSpPr>
          <p:nvPr>
            <p:ph type="sldNum" sz="quarter" idx="12"/>
          </p:nvPr>
        </p:nvSpPr>
        <p:spPr/>
        <p:txBody>
          <a:bodyPr/>
          <a:lstStyle>
            <a:lvl1pPr>
              <a:defRPr/>
            </a:lvl1pPr>
          </a:lstStyle>
          <a:p>
            <a:fld id="{C28AA400-2B0C-47BE-A8E2-1C119B3BE565}" type="slidenum">
              <a:rPr lang="en-GB" smtClean="0"/>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fld id="{52EB1E56-6F37-4A91-B7F2-390A7CD78765}" type="datetimeFigureOut">
              <a:rPr lang="en-GB" smtClean="0"/>
              <a:pPr/>
              <a:t>20/03/2014</a:t>
            </a:fld>
            <a:endParaRPr lang="en-GB"/>
          </a:p>
        </p:txBody>
      </p:sp>
      <p:sp>
        <p:nvSpPr>
          <p:cNvPr id="3" name="Footer Placeholder 2"/>
          <p:cNvSpPr>
            <a:spLocks noGrp="1"/>
          </p:cNvSpPr>
          <p:nvPr>
            <p:ph type="ftr" sz="quarter" idx="11"/>
          </p:nvPr>
        </p:nvSpPr>
        <p:spPr/>
        <p:txBody>
          <a:bodyPr/>
          <a:lstStyle>
            <a:lvl1pPr>
              <a:defRPr/>
            </a:lvl1pPr>
          </a:lstStyle>
          <a:p>
            <a:endParaRPr lang="en-GB"/>
          </a:p>
        </p:txBody>
      </p:sp>
      <p:sp>
        <p:nvSpPr>
          <p:cNvPr id="4" name="Slide Number Placeholder 3"/>
          <p:cNvSpPr>
            <a:spLocks noGrp="1"/>
          </p:cNvSpPr>
          <p:nvPr>
            <p:ph type="sldNum" sz="quarter" idx="12"/>
          </p:nvPr>
        </p:nvSpPr>
        <p:spPr/>
        <p:txBody>
          <a:bodyPr/>
          <a:lstStyle>
            <a:lvl1pPr>
              <a:defRPr/>
            </a:lvl1pPr>
          </a:lstStyle>
          <a:p>
            <a:fld id="{C28AA400-2B0C-47BE-A8E2-1C119B3BE565}" type="slidenum">
              <a:rPr lang="en-GB" smtClean="0"/>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fld id="{52EB1E56-6F37-4A91-B7F2-390A7CD78765}" type="datetimeFigureOut">
              <a:rPr lang="en-GB" smtClean="0"/>
              <a:pPr/>
              <a:t>20/03/2014</a:t>
            </a:fld>
            <a:endParaRPr lang="en-GB"/>
          </a:p>
        </p:txBody>
      </p:sp>
      <p:sp>
        <p:nvSpPr>
          <p:cNvPr id="6" name="Footer Placeholder 5"/>
          <p:cNvSpPr>
            <a:spLocks noGrp="1"/>
          </p:cNvSpPr>
          <p:nvPr>
            <p:ph type="ftr" sz="quarter" idx="11"/>
          </p:nvPr>
        </p:nvSpPr>
        <p:spPr/>
        <p:txBody>
          <a:bodyPr/>
          <a:lstStyle>
            <a:lvl1pPr>
              <a:defRPr/>
            </a:lvl1pPr>
          </a:lstStyle>
          <a:p>
            <a:endParaRPr lang="en-GB"/>
          </a:p>
        </p:txBody>
      </p:sp>
      <p:sp>
        <p:nvSpPr>
          <p:cNvPr id="7" name="Slide Number Placeholder 6"/>
          <p:cNvSpPr>
            <a:spLocks noGrp="1"/>
          </p:cNvSpPr>
          <p:nvPr>
            <p:ph type="sldNum" sz="quarter" idx="12"/>
          </p:nvPr>
        </p:nvSpPr>
        <p:spPr/>
        <p:txBody>
          <a:bodyPr/>
          <a:lstStyle>
            <a:lvl1pPr>
              <a:defRPr/>
            </a:lvl1pPr>
          </a:lstStyle>
          <a:p>
            <a:fld id="{C28AA400-2B0C-47BE-A8E2-1C119B3BE565}" type="slidenum">
              <a:rPr lang="en-GB" smtClean="0"/>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fld id="{52EB1E56-6F37-4A91-B7F2-390A7CD78765}" type="datetimeFigureOut">
              <a:rPr lang="en-GB" smtClean="0"/>
              <a:pPr/>
              <a:t>20/03/2014</a:t>
            </a:fld>
            <a:endParaRPr lang="en-GB"/>
          </a:p>
        </p:txBody>
      </p:sp>
      <p:sp>
        <p:nvSpPr>
          <p:cNvPr id="6" name="Footer Placeholder 5"/>
          <p:cNvSpPr>
            <a:spLocks noGrp="1"/>
          </p:cNvSpPr>
          <p:nvPr>
            <p:ph type="ftr" sz="quarter" idx="11"/>
          </p:nvPr>
        </p:nvSpPr>
        <p:spPr/>
        <p:txBody>
          <a:bodyPr/>
          <a:lstStyle>
            <a:lvl1pPr>
              <a:defRPr/>
            </a:lvl1pPr>
          </a:lstStyle>
          <a:p>
            <a:endParaRPr lang="en-GB"/>
          </a:p>
        </p:txBody>
      </p:sp>
      <p:sp>
        <p:nvSpPr>
          <p:cNvPr id="7" name="Slide Number Placeholder 6"/>
          <p:cNvSpPr>
            <a:spLocks noGrp="1"/>
          </p:cNvSpPr>
          <p:nvPr>
            <p:ph type="sldNum" sz="quarter" idx="12"/>
          </p:nvPr>
        </p:nvSpPr>
        <p:spPr/>
        <p:txBody>
          <a:bodyPr/>
          <a:lstStyle>
            <a:lvl1pPr>
              <a:defRPr/>
            </a:lvl1pPr>
          </a:lstStyle>
          <a:p>
            <a:fld id="{C28AA400-2B0C-47BE-A8E2-1C119B3BE565}" type="slidenum">
              <a:rPr lang="en-GB" smtClean="0"/>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0898" name="Rectangle 2"/>
          <p:cNvSpPr>
            <a:spLocks noChangeArrowheads="1"/>
          </p:cNvSpPr>
          <p:nvPr/>
        </p:nvSpPr>
        <p:spPr bwMode="ltGray">
          <a:xfrm>
            <a:off x="417513" y="1098550"/>
            <a:ext cx="438150" cy="474663"/>
          </a:xfrm>
          <a:prstGeom prst="rect">
            <a:avLst/>
          </a:prstGeom>
          <a:solidFill>
            <a:schemeClr val="accent2"/>
          </a:solidFill>
          <a:ln w="9525">
            <a:noFill/>
            <a:miter lim="800000"/>
            <a:headEnd/>
            <a:tailEnd/>
          </a:ln>
          <a:effectLst/>
        </p:spPr>
        <p:txBody>
          <a:bodyPr wrap="none" anchor="ctr"/>
          <a:lstStyle/>
          <a:p>
            <a:pPr algn="ctr" eaLnBrk="1" hangingPunct="1"/>
            <a:endParaRPr kumimoji="1" lang="en-US" sz="2400"/>
          </a:p>
        </p:txBody>
      </p:sp>
      <p:sp>
        <p:nvSpPr>
          <p:cNvPr id="80899" name="Rectangle 3"/>
          <p:cNvSpPr>
            <a:spLocks noChangeArrowheads="1"/>
          </p:cNvSpPr>
          <p:nvPr/>
        </p:nvSpPr>
        <p:spPr bwMode="ltGray">
          <a:xfrm>
            <a:off x="800100" y="1098550"/>
            <a:ext cx="328613" cy="474663"/>
          </a:xfrm>
          <a:prstGeom prst="rect">
            <a:avLst/>
          </a:prstGeom>
          <a:gradFill rotWithShape="0">
            <a:gsLst>
              <a:gs pos="0">
                <a:schemeClr val="accent2"/>
              </a:gs>
              <a:gs pos="100000">
                <a:schemeClr val="bg1"/>
              </a:gs>
            </a:gsLst>
            <a:lin ang="0" scaled="1"/>
          </a:gradFill>
          <a:ln w="9525">
            <a:noFill/>
            <a:miter lim="800000"/>
            <a:headEnd/>
            <a:tailEnd/>
          </a:ln>
          <a:effectLst/>
        </p:spPr>
        <p:txBody>
          <a:bodyPr wrap="none" anchor="ctr"/>
          <a:lstStyle/>
          <a:p>
            <a:pPr algn="ctr" eaLnBrk="1" hangingPunct="1"/>
            <a:endParaRPr kumimoji="1" lang="en-US" sz="2400"/>
          </a:p>
        </p:txBody>
      </p:sp>
      <p:sp>
        <p:nvSpPr>
          <p:cNvPr id="80900" name="Rectangle 4"/>
          <p:cNvSpPr>
            <a:spLocks noChangeArrowheads="1"/>
          </p:cNvSpPr>
          <p:nvPr/>
        </p:nvSpPr>
        <p:spPr bwMode="ltGray">
          <a:xfrm>
            <a:off x="541338" y="1520825"/>
            <a:ext cx="422275" cy="474663"/>
          </a:xfrm>
          <a:prstGeom prst="rect">
            <a:avLst/>
          </a:prstGeom>
          <a:solidFill>
            <a:schemeClr val="folHlink"/>
          </a:solidFill>
          <a:ln w="9525">
            <a:noFill/>
            <a:miter lim="800000"/>
            <a:headEnd/>
            <a:tailEnd/>
          </a:ln>
          <a:effectLst/>
        </p:spPr>
        <p:txBody>
          <a:bodyPr wrap="none" anchor="ctr"/>
          <a:lstStyle/>
          <a:p>
            <a:pPr algn="ctr" eaLnBrk="1" hangingPunct="1"/>
            <a:endParaRPr kumimoji="1" lang="en-US" sz="2400"/>
          </a:p>
        </p:txBody>
      </p:sp>
      <p:sp>
        <p:nvSpPr>
          <p:cNvPr id="80901" name="Rectangle 5"/>
          <p:cNvSpPr>
            <a:spLocks noChangeArrowheads="1"/>
          </p:cNvSpPr>
          <p:nvPr/>
        </p:nvSpPr>
        <p:spPr bwMode="ltGray">
          <a:xfrm>
            <a:off x="911225" y="1520825"/>
            <a:ext cx="368300" cy="474663"/>
          </a:xfrm>
          <a:prstGeom prst="rect">
            <a:avLst/>
          </a:prstGeom>
          <a:gradFill rotWithShape="0">
            <a:gsLst>
              <a:gs pos="0">
                <a:schemeClr val="folHlink"/>
              </a:gs>
              <a:gs pos="100000">
                <a:schemeClr val="bg1"/>
              </a:gs>
            </a:gsLst>
            <a:lin ang="0" scaled="1"/>
          </a:gradFill>
          <a:ln w="9525">
            <a:noFill/>
            <a:miter lim="800000"/>
            <a:headEnd/>
            <a:tailEnd/>
          </a:ln>
          <a:effectLst/>
        </p:spPr>
        <p:txBody>
          <a:bodyPr wrap="none" anchor="ctr"/>
          <a:lstStyle/>
          <a:p>
            <a:pPr algn="ctr" eaLnBrk="1" hangingPunct="1"/>
            <a:endParaRPr kumimoji="1" lang="en-US" sz="2400"/>
          </a:p>
        </p:txBody>
      </p:sp>
      <p:sp>
        <p:nvSpPr>
          <p:cNvPr id="80902" name="Rectangle 6"/>
          <p:cNvSpPr>
            <a:spLocks noChangeArrowheads="1"/>
          </p:cNvSpPr>
          <p:nvPr/>
        </p:nvSpPr>
        <p:spPr bwMode="ltGray">
          <a:xfrm>
            <a:off x="127000" y="1447800"/>
            <a:ext cx="560388" cy="422275"/>
          </a:xfrm>
          <a:prstGeom prst="rect">
            <a:avLst/>
          </a:prstGeom>
          <a:gradFill rotWithShape="0">
            <a:gsLst>
              <a:gs pos="0">
                <a:schemeClr val="bg1"/>
              </a:gs>
              <a:gs pos="100000">
                <a:schemeClr val="hlink"/>
              </a:gs>
            </a:gsLst>
            <a:lin ang="18900000" scaled="1"/>
          </a:gradFill>
          <a:ln w="9525">
            <a:noFill/>
            <a:miter lim="800000"/>
            <a:headEnd/>
            <a:tailEnd/>
          </a:ln>
          <a:effectLst/>
        </p:spPr>
        <p:txBody>
          <a:bodyPr wrap="none" anchor="ctr"/>
          <a:lstStyle/>
          <a:p>
            <a:pPr algn="ctr" eaLnBrk="1" hangingPunct="1"/>
            <a:endParaRPr kumimoji="1" lang="en-US" sz="2400"/>
          </a:p>
        </p:txBody>
      </p:sp>
      <p:sp>
        <p:nvSpPr>
          <p:cNvPr id="80903" name="Rectangle 7"/>
          <p:cNvSpPr>
            <a:spLocks noChangeArrowheads="1"/>
          </p:cNvSpPr>
          <p:nvPr/>
        </p:nvSpPr>
        <p:spPr bwMode="gray">
          <a:xfrm>
            <a:off x="762000" y="990600"/>
            <a:ext cx="31750" cy="1052513"/>
          </a:xfrm>
          <a:prstGeom prst="rect">
            <a:avLst/>
          </a:prstGeom>
          <a:solidFill>
            <a:schemeClr val="bg2"/>
          </a:solidFill>
          <a:ln w="9525">
            <a:noFill/>
            <a:miter lim="800000"/>
            <a:headEnd/>
            <a:tailEnd/>
          </a:ln>
          <a:effectLst/>
        </p:spPr>
        <p:txBody>
          <a:bodyPr wrap="none" anchor="ctr"/>
          <a:lstStyle/>
          <a:p>
            <a:pPr algn="ctr" eaLnBrk="1" hangingPunct="1"/>
            <a:endParaRPr kumimoji="1" lang="en-US" sz="2400"/>
          </a:p>
        </p:txBody>
      </p:sp>
      <p:sp>
        <p:nvSpPr>
          <p:cNvPr id="80904" name="Rectangle 8"/>
          <p:cNvSpPr>
            <a:spLocks noChangeArrowheads="1"/>
          </p:cNvSpPr>
          <p:nvPr/>
        </p:nvSpPr>
        <p:spPr bwMode="gray">
          <a:xfrm>
            <a:off x="442913" y="1781175"/>
            <a:ext cx="8226425" cy="31750"/>
          </a:xfrm>
          <a:prstGeom prst="rect">
            <a:avLst/>
          </a:prstGeom>
          <a:gradFill rotWithShape="0">
            <a:gsLst>
              <a:gs pos="0">
                <a:schemeClr val="bg2"/>
              </a:gs>
              <a:gs pos="100000">
                <a:schemeClr val="bg1"/>
              </a:gs>
            </a:gsLst>
            <a:lin ang="0" scaled="1"/>
          </a:gradFill>
          <a:ln w="9525">
            <a:noFill/>
            <a:miter lim="800000"/>
            <a:headEnd/>
            <a:tailEnd/>
          </a:ln>
          <a:effectLst/>
        </p:spPr>
        <p:txBody>
          <a:bodyPr wrap="none" anchor="ctr"/>
          <a:lstStyle/>
          <a:p>
            <a:pPr algn="ctr" eaLnBrk="1" hangingPunct="1"/>
            <a:endParaRPr kumimoji="1" lang="en-US" sz="2400"/>
          </a:p>
        </p:txBody>
      </p:sp>
      <p:sp>
        <p:nvSpPr>
          <p:cNvPr id="80905" name="Rectangle 9"/>
          <p:cNvSpPr>
            <a:spLocks noGrp="1" noChangeArrowheads="1"/>
          </p:cNvSpPr>
          <p:nvPr>
            <p:ph type="title"/>
          </p:nvPr>
        </p:nvSpPr>
        <p:spPr bwMode="auto">
          <a:xfrm>
            <a:off x="1150938" y="214313"/>
            <a:ext cx="7793037" cy="146208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p>
            <a:pPr lvl="0"/>
            <a:r>
              <a:rPr lang="en-US" smtClean="0"/>
              <a:t>Click to edit Master title style</a:t>
            </a:r>
            <a:endParaRPr lang="en-GB" smtClean="0"/>
          </a:p>
        </p:txBody>
      </p:sp>
      <p:sp>
        <p:nvSpPr>
          <p:cNvPr id="80906" name="Rectangle 10"/>
          <p:cNvSpPr>
            <a:spLocks noGrp="1" noChangeArrowheads="1"/>
          </p:cNvSpPr>
          <p:nvPr>
            <p:ph type="body" idx="1"/>
          </p:nvPr>
        </p:nvSpPr>
        <p:spPr bwMode="auto">
          <a:xfrm>
            <a:off x="1182688" y="2017713"/>
            <a:ext cx="7772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smtClean="0"/>
          </a:p>
        </p:txBody>
      </p:sp>
      <p:sp>
        <p:nvSpPr>
          <p:cNvPr id="80907" name="Rectangle 11"/>
          <p:cNvSpPr>
            <a:spLocks noGrp="1" noChangeArrowheads="1"/>
          </p:cNvSpPr>
          <p:nvPr>
            <p:ph type="dt" sz="half" idx="2"/>
          </p:nvPr>
        </p:nvSpPr>
        <p:spPr bwMode="auto">
          <a:xfrm>
            <a:off x="1162050" y="6243638"/>
            <a:ext cx="1905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400"/>
            </a:lvl1pPr>
          </a:lstStyle>
          <a:p>
            <a:fld id="{52EB1E56-6F37-4A91-B7F2-390A7CD78765}" type="datetimeFigureOut">
              <a:rPr lang="en-GB" smtClean="0"/>
              <a:pPr/>
              <a:t>20/03/2014</a:t>
            </a:fld>
            <a:endParaRPr lang="en-GB"/>
          </a:p>
        </p:txBody>
      </p:sp>
      <p:sp>
        <p:nvSpPr>
          <p:cNvPr id="80908" name="Rectangle 12"/>
          <p:cNvSpPr>
            <a:spLocks noGrp="1" noChangeArrowheads="1"/>
          </p:cNvSpPr>
          <p:nvPr>
            <p:ph type="ftr" sz="quarter" idx="3"/>
          </p:nvPr>
        </p:nvSpPr>
        <p:spPr bwMode="auto">
          <a:xfrm>
            <a:off x="3657600" y="6243638"/>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eaLnBrk="1" hangingPunct="1">
              <a:defRPr sz="1400"/>
            </a:lvl1pPr>
          </a:lstStyle>
          <a:p>
            <a:endParaRPr lang="en-GB"/>
          </a:p>
        </p:txBody>
      </p:sp>
      <p:sp>
        <p:nvSpPr>
          <p:cNvPr id="80909" name="Rectangle 13"/>
          <p:cNvSpPr>
            <a:spLocks noGrp="1" noChangeArrowheads="1"/>
          </p:cNvSpPr>
          <p:nvPr>
            <p:ph type="sldNum" sz="quarter" idx="4"/>
          </p:nvPr>
        </p:nvSpPr>
        <p:spPr bwMode="auto">
          <a:xfrm>
            <a:off x="7042150" y="6243638"/>
            <a:ext cx="1905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400"/>
            </a:lvl1pPr>
          </a:lstStyle>
          <a:p>
            <a:fld id="{C28AA400-2B0C-47BE-A8E2-1C119B3BE565}" type="slidenum">
              <a:rPr lang="en-GB" smtClean="0"/>
              <a:pPr/>
              <a:t>‹#›</a:t>
            </a:fld>
            <a:endParaRPr lang="en-GB"/>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fontAlgn="base" hangingPunct="1">
        <a:spcBef>
          <a:spcPct val="0"/>
        </a:spcBef>
        <a:spcAft>
          <a:spcPct val="0"/>
        </a:spcAft>
        <a:defRPr sz="4400">
          <a:solidFill>
            <a:schemeClr val="tx2"/>
          </a:solidFill>
          <a:latin typeface="+mj-lt"/>
          <a:ea typeface="+mj-ea"/>
          <a:cs typeface="+mj-cs"/>
        </a:defRPr>
      </a:lvl1pPr>
      <a:lvl2pPr algn="l" rtl="0" eaLnBrk="1" fontAlgn="base" hangingPunct="1">
        <a:spcBef>
          <a:spcPct val="0"/>
        </a:spcBef>
        <a:spcAft>
          <a:spcPct val="0"/>
        </a:spcAft>
        <a:defRPr sz="4400">
          <a:solidFill>
            <a:schemeClr val="tx2"/>
          </a:solidFill>
          <a:latin typeface="Tahoma" charset="0"/>
        </a:defRPr>
      </a:lvl2pPr>
      <a:lvl3pPr algn="l" rtl="0" eaLnBrk="1" fontAlgn="base" hangingPunct="1">
        <a:spcBef>
          <a:spcPct val="0"/>
        </a:spcBef>
        <a:spcAft>
          <a:spcPct val="0"/>
        </a:spcAft>
        <a:defRPr sz="4400">
          <a:solidFill>
            <a:schemeClr val="tx2"/>
          </a:solidFill>
          <a:latin typeface="Tahoma" charset="0"/>
        </a:defRPr>
      </a:lvl3pPr>
      <a:lvl4pPr algn="l" rtl="0" eaLnBrk="1" fontAlgn="base" hangingPunct="1">
        <a:spcBef>
          <a:spcPct val="0"/>
        </a:spcBef>
        <a:spcAft>
          <a:spcPct val="0"/>
        </a:spcAft>
        <a:defRPr sz="4400">
          <a:solidFill>
            <a:schemeClr val="tx2"/>
          </a:solidFill>
          <a:latin typeface="Tahoma" charset="0"/>
        </a:defRPr>
      </a:lvl4pPr>
      <a:lvl5pPr algn="l" rtl="0" eaLnBrk="1" fontAlgn="base" hangingPunct="1">
        <a:spcBef>
          <a:spcPct val="0"/>
        </a:spcBef>
        <a:spcAft>
          <a:spcPct val="0"/>
        </a:spcAft>
        <a:defRPr sz="4400">
          <a:solidFill>
            <a:schemeClr val="tx2"/>
          </a:solidFill>
          <a:latin typeface="Tahoma" charset="0"/>
        </a:defRPr>
      </a:lvl5pPr>
      <a:lvl6pPr marL="457200" algn="l" rtl="0" eaLnBrk="1" fontAlgn="base" hangingPunct="1">
        <a:spcBef>
          <a:spcPct val="0"/>
        </a:spcBef>
        <a:spcAft>
          <a:spcPct val="0"/>
        </a:spcAft>
        <a:defRPr sz="4400">
          <a:solidFill>
            <a:schemeClr val="tx2"/>
          </a:solidFill>
          <a:latin typeface="Tahoma" charset="0"/>
        </a:defRPr>
      </a:lvl6pPr>
      <a:lvl7pPr marL="914400" algn="l" rtl="0" eaLnBrk="1" fontAlgn="base" hangingPunct="1">
        <a:spcBef>
          <a:spcPct val="0"/>
        </a:spcBef>
        <a:spcAft>
          <a:spcPct val="0"/>
        </a:spcAft>
        <a:defRPr sz="4400">
          <a:solidFill>
            <a:schemeClr val="tx2"/>
          </a:solidFill>
          <a:latin typeface="Tahoma" charset="0"/>
        </a:defRPr>
      </a:lvl7pPr>
      <a:lvl8pPr marL="1371600" algn="l" rtl="0" eaLnBrk="1" fontAlgn="base" hangingPunct="1">
        <a:spcBef>
          <a:spcPct val="0"/>
        </a:spcBef>
        <a:spcAft>
          <a:spcPct val="0"/>
        </a:spcAft>
        <a:defRPr sz="4400">
          <a:solidFill>
            <a:schemeClr val="tx2"/>
          </a:solidFill>
          <a:latin typeface="Tahoma" charset="0"/>
        </a:defRPr>
      </a:lvl8pPr>
      <a:lvl9pPr marL="1828800" algn="l" rtl="0" eaLnBrk="1" fontAlgn="base" hangingPunct="1">
        <a:spcBef>
          <a:spcPct val="0"/>
        </a:spcBef>
        <a:spcAft>
          <a:spcPct val="0"/>
        </a:spcAft>
        <a:defRPr sz="4400">
          <a:solidFill>
            <a:schemeClr val="tx2"/>
          </a:solidFill>
          <a:latin typeface="Tahoma" charset="0"/>
        </a:defRPr>
      </a:lvl9pPr>
    </p:titleStyle>
    <p:bodyStyle>
      <a:lvl1pPr marL="342900" indent="-342900" algn="l" rtl="0" eaLnBrk="1" fontAlgn="base" hangingPunct="1">
        <a:spcBef>
          <a:spcPct val="20000"/>
        </a:spcBef>
        <a:spcAft>
          <a:spcPct val="0"/>
        </a:spcAft>
        <a:buClr>
          <a:schemeClr val="folHlink"/>
        </a:buClr>
        <a:buSzPct val="60000"/>
        <a:buFont typeface="Wingdings" pitchFamily="2" charset="2"/>
        <a:buChar char="n"/>
        <a:defRPr sz="3200">
          <a:solidFill>
            <a:schemeClr val="tx1"/>
          </a:solidFill>
          <a:latin typeface="+mn-lt"/>
          <a:ea typeface="+mn-ea"/>
          <a:cs typeface="+mn-cs"/>
        </a:defRPr>
      </a:lvl1pPr>
      <a:lvl2pPr marL="742950" indent="-285750" algn="l" rtl="0" eaLnBrk="1" fontAlgn="base" hangingPunct="1">
        <a:spcBef>
          <a:spcPct val="20000"/>
        </a:spcBef>
        <a:spcAft>
          <a:spcPct val="0"/>
        </a:spcAft>
        <a:buClr>
          <a:schemeClr val="hlink"/>
        </a:buClr>
        <a:buSzPct val="55000"/>
        <a:buFont typeface="Wingdings" pitchFamily="2" charset="2"/>
        <a:buChar char="n"/>
        <a:defRPr sz="2800">
          <a:solidFill>
            <a:schemeClr val="tx1"/>
          </a:solidFill>
          <a:latin typeface="+mn-lt"/>
        </a:defRPr>
      </a:lvl2pPr>
      <a:lvl3pPr marL="1143000" indent="-228600" algn="l" rtl="0" eaLnBrk="1" fontAlgn="base" hangingPunct="1">
        <a:spcBef>
          <a:spcPct val="20000"/>
        </a:spcBef>
        <a:spcAft>
          <a:spcPct val="0"/>
        </a:spcAft>
        <a:buClr>
          <a:schemeClr val="folHlink"/>
        </a:buClr>
        <a:buSzPct val="50000"/>
        <a:buFont typeface="Wingdings" pitchFamily="2" charset="2"/>
        <a:buChar char="n"/>
        <a:defRPr sz="2400">
          <a:solidFill>
            <a:schemeClr val="tx1"/>
          </a:solidFill>
          <a:latin typeface="+mn-lt"/>
        </a:defRPr>
      </a:lvl3pPr>
      <a:lvl4pPr marL="1600200" indent="-228600" algn="l" rtl="0" eaLnBrk="1" fontAlgn="base" hangingPunct="1">
        <a:spcBef>
          <a:spcPct val="20000"/>
        </a:spcBef>
        <a:spcAft>
          <a:spcPct val="0"/>
        </a:spcAft>
        <a:buClr>
          <a:schemeClr val="accent2"/>
        </a:buClr>
        <a:buSzPct val="55000"/>
        <a:buFont typeface="Wingdings" pitchFamily="2" charset="2"/>
        <a:buChar char="n"/>
        <a:defRPr sz="2000">
          <a:solidFill>
            <a:schemeClr val="tx1"/>
          </a:solidFill>
          <a:latin typeface="+mn-lt"/>
        </a:defRPr>
      </a:lvl4pPr>
      <a:lvl5pPr marL="2057400" indent="-228600" algn="l" rtl="0" eaLnBrk="1" fontAlgn="base" hangingPunct="1">
        <a:spcBef>
          <a:spcPct val="20000"/>
        </a:spcBef>
        <a:spcAft>
          <a:spcPct val="0"/>
        </a:spcAft>
        <a:buClr>
          <a:schemeClr val="accent1"/>
        </a:buClr>
        <a:buSzPct val="50000"/>
        <a:buFont typeface="Wingdings" pitchFamily="2" charset="2"/>
        <a:buChar char="n"/>
        <a:defRPr sz="2000">
          <a:solidFill>
            <a:schemeClr val="tx1"/>
          </a:solidFill>
          <a:latin typeface="+mn-lt"/>
        </a:defRPr>
      </a:lvl5pPr>
      <a:lvl6pPr marL="2514600" indent="-228600" algn="l" rtl="0" eaLnBrk="1" fontAlgn="base" hangingPunct="1">
        <a:spcBef>
          <a:spcPct val="20000"/>
        </a:spcBef>
        <a:spcAft>
          <a:spcPct val="0"/>
        </a:spcAft>
        <a:buClr>
          <a:schemeClr val="accent1"/>
        </a:buClr>
        <a:buSzPct val="50000"/>
        <a:buFont typeface="Wingdings" pitchFamily="2" charset="2"/>
        <a:buChar char="n"/>
        <a:defRPr sz="2000">
          <a:solidFill>
            <a:schemeClr val="tx1"/>
          </a:solidFill>
          <a:latin typeface="+mn-lt"/>
        </a:defRPr>
      </a:lvl6pPr>
      <a:lvl7pPr marL="2971800" indent="-228600" algn="l" rtl="0" eaLnBrk="1" fontAlgn="base" hangingPunct="1">
        <a:spcBef>
          <a:spcPct val="20000"/>
        </a:spcBef>
        <a:spcAft>
          <a:spcPct val="0"/>
        </a:spcAft>
        <a:buClr>
          <a:schemeClr val="accent1"/>
        </a:buClr>
        <a:buSzPct val="50000"/>
        <a:buFont typeface="Wingdings" pitchFamily="2" charset="2"/>
        <a:buChar char="n"/>
        <a:defRPr sz="2000">
          <a:solidFill>
            <a:schemeClr val="tx1"/>
          </a:solidFill>
          <a:latin typeface="+mn-lt"/>
        </a:defRPr>
      </a:lvl7pPr>
      <a:lvl8pPr marL="3429000" indent="-228600" algn="l" rtl="0" eaLnBrk="1" fontAlgn="base" hangingPunct="1">
        <a:spcBef>
          <a:spcPct val="20000"/>
        </a:spcBef>
        <a:spcAft>
          <a:spcPct val="0"/>
        </a:spcAft>
        <a:buClr>
          <a:schemeClr val="accent1"/>
        </a:buClr>
        <a:buSzPct val="50000"/>
        <a:buFont typeface="Wingdings" pitchFamily="2" charset="2"/>
        <a:buChar char="n"/>
        <a:defRPr sz="2000">
          <a:solidFill>
            <a:schemeClr val="tx1"/>
          </a:solidFill>
          <a:latin typeface="+mn-lt"/>
        </a:defRPr>
      </a:lvl8pPr>
      <a:lvl9pPr marL="3886200" indent="-228600" algn="l" rtl="0" eaLnBrk="1" fontAlgn="base" hangingPunct="1">
        <a:spcBef>
          <a:spcPct val="20000"/>
        </a:spcBef>
        <a:spcAft>
          <a:spcPct val="0"/>
        </a:spcAft>
        <a:buClr>
          <a:schemeClr val="accent1"/>
        </a:buClr>
        <a:buSzPct val="50000"/>
        <a:buFont typeface="Wingdings" pitchFamily="2" charset="2"/>
        <a:buChar char="n"/>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www.cmbd.org.uk/"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8" Type="http://schemas.openxmlformats.org/officeDocument/2006/relationships/oleObject" Target="../embeddings/oleObject3.bin"/><Relationship Id="rId3" Type="http://schemas.openxmlformats.org/officeDocument/2006/relationships/notesSlide" Target="../notesSlides/notesSlide5.xml"/><Relationship Id="rId7" Type="http://schemas.openxmlformats.org/officeDocument/2006/relationships/image" Target="../media/image3.wmf"/><Relationship Id="rId2" Type="http://schemas.openxmlformats.org/officeDocument/2006/relationships/slideLayout" Target="../slideLayouts/slideLayout7.xml"/><Relationship Id="rId1" Type="http://schemas.openxmlformats.org/officeDocument/2006/relationships/vmlDrawing" Target="../drawings/vmlDrawing1.vml"/><Relationship Id="rId6" Type="http://schemas.openxmlformats.org/officeDocument/2006/relationships/oleObject" Target="../embeddings/oleObject2.bin"/><Relationship Id="rId11" Type="http://schemas.openxmlformats.org/officeDocument/2006/relationships/image" Target="../media/image5.wmf"/><Relationship Id="rId5" Type="http://schemas.openxmlformats.org/officeDocument/2006/relationships/image" Target="../media/image2.wmf"/><Relationship Id="rId10" Type="http://schemas.openxmlformats.org/officeDocument/2006/relationships/oleObject" Target="../embeddings/oleObject4.bin"/><Relationship Id="rId4" Type="http://schemas.openxmlformats.org/officeDocument/2006/relationships/oleObject" Target="../embeddings/oleObject1.bin"/><Relationship Id="rId9" Type="http://schemas.openxmlformats.org/officeDocument/2006/relationships/image" Target="../media/image4.wmf"/></Relationships>
</file>

<file path=ppt/slides/_rels/slide1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12.xml"/><Relationship Id="rId1" Type="http://schemas.openxmlformats.org/officeDocument/2006/relationships/slideLayout" Target="../slideLayouts/slideLayout2.xml"/><Relationship Id="rId5" Type="http://schemas.openxmlformats.org/officeDocument/2006/relationships/image" Target="../media/image9.jpeg"/><Relationship Id="rId4" Type="http://schemas.openxmlformats.org/officeDocument/2006/relationships/image" Target="../media/image8.jpe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16.xml"/><Relationship Id="rId1" Type="http://schemas.openxmlformats.org/officeDocument/2006/relationships/slideLayout" Target="../slideLayouts/slideLayout4.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ctr"/>
            <a:r>
              <a:rPr lang="en-GB" dirty="0" smtClean="0">
                <a:solidFill>
                  <a:srgbClr val="FF0000"/>
                </a:solidFill>
              </a:rPr>
              <a:t>CMBD</a:t>
            </a:r>
            <a:r>
              <a:rPr lang="en-GB" dirty="0" smtClean="0"/>
              <a:t> Leadership &amp; Management</a:t>
            </a:r>
            <a:endParaRPr lang="en-GB" dirty="0"/>
          </a:p>
        </p:txBody>
      </p:sp>
      <p:sp>
        <p:nvSpPr>
          <p:cNvPr id="3" name="Subtitle 2"/>
          <p:cNvSpPr>
            <a:spLocks noGrp="1"/>
          </p:cNvSpPr>
          <p:nvPr>
            <p:ph type="subTitle" idx="1"/>
          </p:nvPr>
        </p:nvSpPr>
        <p:spPr/>
        <p:txBody>
          <a:bodyPr/>
          <a:lstStyle/>
          <a:p>
            <a:r>
              <a:rPr lang="en-GB" dirty="0" smtClean="0"/>
              <a:t>Mike </a:t>
            </a:r>
            <a:r>
              <a:rPr lang="en-GB" dirty="0" err="1" smtClean="0"/>
              <a:t>Epton</a:t>
            </a:r>
            <a:endParaRPr lang="en-GB" dirty="0" smtClean="0"/>
          </a:p>
          <a:p>
            <a:r>
              <a:rPr lang="en-GB" dirty="0" smtClean="0">
                <a:hlinkClick r:id="rId2"/>
              </a:rPr>
              <a:t>www.cmbd.org.uk</a:t>
            </a:r>
            <a:endParaRPr lang="en-GB" dirty="0" smtClean="0"/>
          </a:p>
          <a:p>
            <a:endParaRPr lang="en-GB"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Trait Theory – </a:t>
            </a:r>
            <a:r>
              <a:rPr lang="en-GB" dirty="0" err="1" smtClean="0"/>
              <a:t>Stogill</a:t>
            </a:r>
            <a:r>
              <a:rPr lang="en-GB" dirty="0" smtClean="0"/>
              <a:t> list</a:t>
            </a:r>
            <a:endParaRPr lang="en-GB" dirty="0"/>
          </a:p>
        </p:txBody>
      </p:sp>
      <p:sp>
        <p:nvSpPr>
          <p:cNvPr id="3" name="Content Placeholder 2"/>
          <p:cNvSpPr>
            <a:spLocks noGrp="1"/>
          </p:cNvSpPr>
          <p:nvPr>
            <p:ph idx="1"/>
          </p:nvPr>
        </p:nvSpPr>
        <p:spPr/>
        <p:txBody>
          <a:bodyPr/>
          <a:lstStyle/>
          <a:p>
            <a:r>
              <a:rPr lang="en-GB" sz="1800" dirty="0" smtClean="0"/>
              <a:t>Strong drive for responsibility</a:t>
            </a:r>
          </a:p>
          <a:p>
            <a:r>
              <a:rPr lang="en-GB" sz="1800" dirty="0" smtClean="0"/>
              <a:t>Focus on completing the task</a:t>
            </a:r>
          </a:p>
          <a:p>
            <a:r>
              <a:rPr lang="en-GB" sz="1800" dirty="0" smtClean="0"/>
              <a:t>Vigour and persistence in pursuit of goals</a:t>
            </a:r>
          </a:p>
          <a:p>
            <a:r>
              <a:rPr lang="en-GB" sz="1800" dirty="0" smtClean="0"/>
              <a:t>Venturesome and originality in problem-solving</a:t>
            </a:r>
          </a:p>
          <a:p>
            <a:r>
              <a:rPr lang="en-GB" sz="1800" dirty="0" smtClean="0"/>
              <a:t>Drive to exercise initiative in social settings</a:t>
            </a:r>
          </a:p>
          <a:p>
            <a:r>
              <a:rPr lang="en-GB" sz="1800" dirty="0" smtClean="0"/>
              <a:t>Self-confidence</a:t>
            </a:r>
          </a:p>
          <a:p>
            <a:r>
              <a:rPr lang="en-GB" sz="1800" dirty="0" smtClean="0"/>
              <a:t>Sense of personal identity</a:t>
            </a:r>
          </a:p>
          <a:p>
            <a:r>
              <a:rPr lang="en-GB" sz="1800" dirty="0" smtClean="0"/>
              <a:t>Willingness to accept consequences of decisions and actions</a:t>
            </a:r>
          </a:p>
          <a:p>
            <a:r>
              <a:rPr lang="en-GB" sz="1800" dirty="0" smtClean="0"/>
              <a:t>Readiness to absorb interpersonal stress</a:t>
            </a:r>
          </a:p>
          <a:p>
            <a:r>
              <a:rPr lang="en-GB" sz="1800" dirty="0" smtClean="0"/>
              <a:t>Willingness to tolerate frustration and delay</a:t>
            </a:r>
          </a:p>
          <a:p>
            <a:r>
              <a:rPr lang="en-GB" sz="1800" dirty="0" smtClean="0"/>
              <a:t>Ability to influence the behaviour of others</a:t>
            </a:r>
          </a:p>
          <a:p>
            <a:r>
              <a:rPr lang="en-GB" sz="1800" dirty="0" smtClean="0"/>
              <a:t>Capacity to structure social systems to the purpose in hand</a:t>
            </a:r>
            <a:endParaRPr lang="en-GB" sz="1800"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Behavioural Ideals – Ohio State/</a:t>
            </a:r>
            <a:r>
              <a:rPr lang="en-GB" dirty="0" err="1" smtClean="0"/>
              <a:t>Likert</a:t>
            </a:r>
            <a:endParaRPr lang="en-GB" dirty="0"/>
          </a:p>
        </p:txBody>
      </p:sp>
      <p:sp>
        <p:nvSpPr>
          <p:cNvPr id="3" name="Content Placeholder 2"/>
          <p:cNvSpPr>
            <a:spLocks noGrp="1"/>
          </p:cNvSpPr>
          <p:nvPr>
            <p:ph idx="1"/>
          </p:nvPr>
        </p:nvSpPr>
        <p:spPr/>
        <p:txBody>
          <a:bodyPr/>
          <a:lstStyle/>
          <a:p>
            <a:r>
              <a:rPr lang="en-GB" sz="2400" dirty="0" smtClean="0"/>
              <a:t>Consideration – behaviour which demonstrates sensitivity to relationships and social needs of employees</a:t>
            </a:r>
          </a:p>
          <a:p>
            <a:r>
              <a:rPr lang="en-GB" sz="2400" dirty="0" smtClean="0"/>
              <a:t>Initiating structure – behaviour which emphasises performance and achievement of product and service goals</a:t>
            </a:r>
          </a:p>
          <a:p>
            <a:r>
              <a:rPr lang="en-GB" sz="2400" dirty="0" smtClean="0"/>
              <a:t>The four leadership systems identified;</a:t>
            </a:r>
          </a:p>
          <a:p>
            <a:pPr lvl="1"/>
            <a:r>
              <a:rPr lang="en-GB" sz="1800" dirty="0" smtClean="0"/>
              <a:t>Exploitative Autocratic</a:t>
            </a:r>
          </a:p>
          <a:p>
            <a:pPr lvl="1"/>
            <a:r>
              <a:rPr lang="en-GB" sz="1800" dirty="0" smtClean="0"/>
              <a:t>Benevolent Authoritative</a:t>
            </a:r>
          </a:p>
          <a:p>
            <a:pPr lvl="1"/>
            <a:r>
              <a:rPr lang="en-GB" sz="1800" dirty="0" smtClean="0"/>
              <a:t>Participative</a:t>
            </a:r>
          </a:p>
          <a:p>
            <a:pPr lvl="1"/>
            <a:r>
              <a:rPr lang="en-GB" sz="1800" dirty="0" smtClean="0"/>
              <a:t>Democratic</a:t>
            </a:r>
          </a:p>
          <a:p>
            <a:r>
              <a:rPr lang="en-GB" sz="2400" dirty="0" smtClean="0"/>
              <a:t>Often referred to as Style Counselling</a:t>
            </a:r>
            <a:endParaRPr lang="en-GB" sz="2400"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p:cNvSpPr>
            <a:spLocks noGrp="1"/>
          </p:cNvSpPr>
          <p:nvPr>
            <p:ph type="ctrTitle"/>
          </p:nvPr>
        </p:nvSpPr>
        <p:spPr>
          <a:xfrm>
            <a:off x="1371600" y="1892300"/>
            <a:ext cx="7772400" cy="1143000"/>
          </a:xfrm>
        </p:spPr>
        <p:txBody>
          <a:bodyPr/>
          <a:lstStyle/>
          <a:p>
            <a:r>
              <a:rPr lang="en-GB" dirty="0" smtClean="0"/>
              <a:t>Situational/Contingency Models</a:t>
            </a:r>
          </a:p>
        </p:txBody>
      </p:sp>
      <p:sp>
        <p:nvSpPr>
          <p:cNvPr id="32771" name="Subtitle 2"/>
          <p:cNvSpPr>
            <a:spLocks noGrp="1"/>
          </p:cNvSpPr>
          <p:nvPr>
            <p:ph type="subTitle" idx="1"/>
          </p:nvPr>
        </p:nvSpPr>
        <p:spPr/>
        <p:txBody>
          <a:bodyPr/>
          <a:lstStyle/>
          <a:p>
            <a:endParaRPr lang="en-US" dirty="0" smtClean="0"/>
          </a:p>
        </p:txBody>
      </p:sp>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3" name="Text Box 5"/>
          <p:cNvSpPr txBox="1">
            <a:spLocks noChangeArrowheads="1"/>
          </p:cNvSpPr>
          <p:nvPr/>
        </p:nvSpPr>
        <p:spPr bwMode="auto">
          <a:xfrm>
            <a:off x="1225550" y="587375"/>
            <a:ext cx="184150" cy="641350"/>
          </a:xfrm>
          <a:prstGeom prst="rect">
            <a:avLst/>
          </a:prstGeom>
          <a:noFill/>
          <a:ln w="9525">
            <a:noFill/>
            <a:miter lim="800000"/>
            <a:headEnd/>
            <a:tailEnd/>
          </a:ln>
        </p:spPr>
        <p:txBody>
          <a:bodyPr wrap="none">
            <a:spAutoFit/>
          </a:bodyPr>
          <a:lstStyle/>
          <a:p>
            <a:pPr eaLnBrk="0" hangingPunct="0"/>
            <a:endParaRPr lang="en-US" sz="3600">
              <a:solidFill>
                <a:schemeClr val="tx2"/>
              </a:solidFill>
              <a:latin typeface="Arial" charset="0"/>
            </a:endParaRPr>
          </a:p>
        </p:txBody>
      </p:sp>
      <p:grpSp>
        <p:nvGrpSpPr>
          <p:cNvPr id="22" name="Group 21"/>
          <p:cNvGrpSpPr/>
          <p:nvPr/>
        </p:nvGrpSpPr>
        <p:grpSpPr>
          <a:xfrm>
            <a:off x="467544" y="2204864"/>
            <a:ext cx="8007350" cy="4310063"/>
            <a:chOff x="1203325" y="2235200"/>
            <a:chExt cx="8007350" cy="4310063"/>
          </a:xfrm>
        </p:grpSpPr>
        <p:grpSp>
          <p:nvGrpSpPr>
            <p:cNvPr id="2" name="Group 2"/>
            <p:cNvGrpSpPr>
              <a:grpSpLocks/>
            </p:cNvGrpSpPr>
            <p:nvPr/>
          </p:nvGrpSpPr>
          <p:grpSpPr bwMode="auto">
            <a:xfrm>
              <a:off x="1587500" y="2235200"/>
              <a:ext cx="7086600" cy="1816100"/>
              <a:chOff x="1264" y="1368"/>
              <a:chExt cx="3976" cy="2296"/>
            </a:xfrm>
          </p:grpSpPr>
          <p:sp>
            <p:nvSpPr>
              <p:cNvPr id="87060" name="Rectangle 3"/>
              <p:cNvSpPr>
                <a:spLocks noChangeArrowheads="1"/>
              </p:cNvSpPr>
              <p:nvPr/>
            </p:nvSpPr>
            <p:spPr bwMode="auto">
              <a:xfrm>
                <a:off x="1264" y="1368"/>
                <a:ext cx="3976" cy="2296"/>
              </a:xfrm>
              <a:prstGeom prst="rect">
                <a:avLst/>
              </a:prstGeom>
              <a:noFill/>
              <a:ln w="57150">
                <a:solidFill>
                  <a:schemeClr val="tx1"/>
                </a:solidFill>
                <a:miter lim="800000"/>
                <a:headEnd/>
                <a:tailEnd/>
              </a:ln>
            </p:spPr>
            <p:txBody>
              <a:bodyPr wrap="none" anchor="ctr"/>
              <a:lstStyle/>
              <a:p>
                <a:endParaRPr lang="en-US"/>
              </a:p>
            </p:txBody>
          </p:sp>
          <p:sp>
            <p:nvSpPr>
              <p:cNvPr id="87061" name="Line 4"/>
              <p:cNvSpPr>
                <a:spLocks noChangeShapeType="1"/>
              </p:cNvSpPr>
              <p:nvPr/>
            </p:nvSpPr>
            <p:spPr bwMode="auto">
              <a:xfrm flipV="1">
                <a:off x="1264" y="1744"/>
                <a:ext cx="3968" cy="1384"/>
              </a:xfrm>
              <a:prstGeom prst="line">
                <a:avLst/>
              </a:prstGeom>
              <a:noFill/>
              <a:ln w="57150">
                <a:solidFill>
                  <a:schemeClr val="tx1"/>
                </a:solidFill>
                <a:round/>
                <a:headEnd/>
                <a:tailEnd/>
              </a:ln>
            </p:spPr>
            <p:txBody>
              <a:bodyPr wrap="none" anchor="ctr"/>
              <a:lstStyle/>
              <a:p>
                <a:endParaRPr lang="en-GB"/>
              </a:p>
            </p:txBody>
          </p:sp>
        </p:grpSp>
        <p:grpSp>
          <p:nvGrpSpPr>
            <p:cNvPr id="3" name="Group 6"/>
            <p:cNvGrpSpPr>
              <a:grpSpLocks/>
            </p:cNvGrpSpPr>
            <p:nvPr/>
          </p:nvGrpSpPr>
          <p:grpSpPr bwMode="auto">
            <a:xfrm>
              <a:off x="1203325" y="4191000"/>
              <a:ext cx="1466850" cy="2354263"/>
              <a:chOff x="758" y="2640"/>
              <a:chExt cx="924" cy="1483"/>
            </a:xfrm>
          </p:grpSpPr>
          <p:sp>
            <p:nvSpPr>
              <p:cNvPr id="87058" name="Text Box 7"/>
              <p:cNvSpPr txBox="1">
                <a:spLocks noChangeArrowheads="1"/>
              </p:cNvSpPr>
              <p:nvPr/>
            </p:nvSpPr>
            <p:spPr bwMode="auto">
              <a:xfrm>
                <a:off x="758" y="3027"/>
                <a:ext cx="924" cy="1096"/>
              </a:xfrm>
              <a:prstGeom prst="rect">
                <a:avLst/>
              </a:prstGeom>
              <a:noFill/>
              <a:ln w="9525">
                <a:noFill/>
                <a:miter lim="800000"/>
                <a:headEnd/>
                <a:tailEnd/>
              </a:ln>
            </p:spPr>
            <p:txBody>
              <a:bodyPr>
                <a:spAutoFit/>
              </a:bodyPr>
              <a:lstStyle/>
              <a:p>
                <a:pPr algn="ctr" eaLnBrk="0" hangingPunct="0"/>
                <a:r>
                  <a:rPr lang="en-GB" sz="1800">
                    <a:solidFill>
                      <a:schemeClr val="hlink"/>
                    </a:solidFill>
                    <a:latin typeface="Arial" charset="0"/>
                  </a:rPr>
                  <a:t>TELLS </a:t>
                </a:r>
              </a:p>
              <a:p>
                <a:pPr algn="ctr" eaLnBrk="0" hangingPunct="0"/>
                <a:r>
                  <a:rPr lang="en-GB" sz="1800">
                    <a:latin typeface="Arial" charset="0"/>
                  </a:rPr>
                  <a:t>Makes </a:t>
                </a:r>
              </a:p>
              <a:p>
                <a:pPr algn="ctr" eaLnBrk="0" hangingPunct="0"/>
                <a:r>
                  <a:rPr lang="en-GB" sz="1800">
                    <a:latin typeface="Arial" charset="0"/>
                  </a:rPr>
                  <a:t>decision </a:t>
                </a:r>
              </a:p>
              <a:p>
                <a:pPr algn="ctr" eaLnBrk="0" hangingPunct="0"/>
                <a:r>
                  <a:rPr lang="en-GB" sz="1800">
                    <a:latin typeface="Arial" charset="0"/>
                  </a:rPr>
                  <a:t>and announces </a:t>
                </a:r>
              </a:p>
              <a:p>
                <a:pPr algn="ctr" eaLnBrk="0" hangingPunct="0"/>
                <a:r>
                  <a:rPr lang="en-GB" sz="1800">
                    <a:latin typeface="Arial" charset="0"/>
                  </a:rPr>
                  <a:t>it</a:t>
                </a:r>
                <a:endParaRPr lang="en-GB">
                  <a:latin typeface="Arial" charset="0"/>
                </a:endParaRPr>
              </a:p>
            </p:txBody>
          </p:sp>
          <p:sp>
            <p:nvSpPr>
              <p:cNvPr id="87059" name="AutoShape 8"/>
              <p:cNvSpPr>
                <a:spLocks noChangeArrowheads="1"/>
              </p:cNvSpPr>
              <p:nvPr/>
            </p:nvSpPr>
            <p:spPr bwMode="auto">
              <a:xfrm>
                <a:off x="1064" y="2640"/>
                <a:ext cx="328" cy="352"/>
              </a:xfrm>
              <a:prstGeom prst="upArrow">
                <a:avLst>
                  <a:gd name="adj1" fmla="val 50000"/>
                  <a:gd name="adj2" fmla="val 26829"/>
                </a:avLst>
              </a:prstGeom>
              <a:solidFill>
                <a:schemeClr val="accent1"/>
              </a:solidFill>
              <a:ln w="9525">
                <a:solidFill>
                  <a:srgbClr val="000000"/>
                </a:solidFill>
                <a:miter lim="800000"/>
                <a:headEnd/>
                <a:tailEnd/>
              </a:ln>
            </p:spPr>
            <p:txBody>
              <a:bodyPr wrap="none" anchor="ctr"/>
              <a:lstStyle/>
              <a:p>
                <a:endParaRPr lang="en-US"/>
              </a:p>
            </p:txBody>
          </p:sp>
        </p:grpSp>
        <p:grpSp>
          <p:nvGrpSpPr>
            <p:cNvPr id="4" name="Group 9"/>
            <p:cNvGrpSpPr>
              <a:grpSpLocks/>
            </p:cNvGrpSpPr>
            <p:nvPr/>
          </p:nvGrpSpPr>
          <p:grpSpPr bwMode="auto">
            <a:xfrm>
              <a:off x="2616200" y="4191000"/>
              <a:ext cx="1822450" cy="1530350"/>
              <a:chOff x="1648" y="2640"/>
              <a:chExt cx="1148" cy="964"/>
            </a:xfrm>
          </p:grpSpPr>
          <p:sp>
            <p:nvSpPr>
              <p:cNvPr id="87056" name="Text Box 10"/>
              <p:cNvSpPr txBox="1">
                <a:spLocks noChangeArrowheads="1"/>
              </p:cNvSpPr>
              <p:nvPr/>
            </p:nvSpPr>
            <p:spPr bwMode="auto">
              <a:xfrm>
                <a:off x="1648" y="3027"/>
                <a:ext cx="1148" cy="577"/>
              </a:xfrm>
              <a:prstGeom prst="rect">
                <a:avLst/>
              </a:prstGeom>
              <a:noFill/>
              <a:ln w="9525">
                <a:noFill/>
                <a:miter lim="800000"/>
                <a:headEnd/>
                <a:tailEnd/>
              </a:ln>
            </p:spPr>
            <p:txBody>
              <a:bodyPr wrap="none">
                <a:spAutoFit/>
              </a:bodyPr>
              <a:lstStyle/>
              <a:p>
                <a:pPr algn="ctr" eaLnBrk="0" hangingPunct="0"/>
                <a:r>
                  <a:rPr lang="en-GB" sz="1800">
                    <a:solidFill>
                      <a:schemeClr val="hlink"/>
                    </a:solidFill>
                    <a:latin typeface="Arial" charset="0"/>
                  </a:rPr>
                  <a:t>SELLS </a:t>
                </a:r>
              </a:p>
              <a:p>
                <a:pPr algn="ctr" eaLnBrk="0" hangingPunct="0"/>
                <a:r>
                  <a:rPr lang="en-GB" sz="1800">
                    <a:latin typeface="Arial" charset="0"/>
                  </a:rPr>
                  <a:t>Makes decision </a:t>
                </a:r>
              </a:p>
              <a:p>
                <a:pPr algn="ctr" eaLnBrk="0" hangingPunct="0"/>
                <a:r>
                  <a:rPr lang="en-GB" sz="1800">
                    <a:latin typeface="Arial" charset="0"/>
                  </a:rPr>
                  <a:t>and explains it</a:t>
                </a:r>
                <a:endParaRPr lang="en-GB">
                  <a:latin typeface="Arial" charset="0"/>
                </a:endParaRPr>
              </a:p>
            </p:txBody>
          </p:sp>
          <p:sp>
            <p:nvSpPr>
              <p:cNvPr id="87057" name="AutoShape 11"/>
              <p:cNvSpPr>
                <a:spLocks noChangeArrowheads="1"/>
              </p:cNvSpPr>
              <p:nvPr/>
            </p:nvSpPr>
            <p:spPr bwMode="auto">
              <a:xfrm>
                <a:off x="2068" y="2640"/>
                <a:ext cx="328" cy="352"/>
              </a:xfrm>
              <a:prstGeom prst="upArrow">
                <a:avLst>
                  <a:gd name="adj1" fmla="val 50000"/>
                  <a:gd name="adj2" fmla="val 26829"/>
                </a:avLst>
              </a:prstGeom>
              <a:solidFill>
                <a:schemeClr val="accent1"/>
              </a:solidFill>
              <a:ln w="9525">
                <a:solidFill>
                  <a:srgbClr val="000000"/>
                </a:solidFill>
                <a:miter lim="800000"/>
                <a:headEnd/>
                <a:tailEnd/>
              </a:ln>
            </p:spPr>
            <p:txBody>
              <a:bodyPr wrap="none" anchor="ctr"/>
              <a:lstStyle/>
              <a:p>
                <a:endParaRPr lang="en-US"/>
              </a:p>
            </p:txBody>
          </p:sp>
        </p:grpSp>
        <p:grpSp>
          <p:nvGrpSpPr>
            <p:cNvPr id="5" name="Group 12"/>
            <p:cNvGrpSpPr>
              <a:grpSpLocks/>
            </p:cNvGrpSpPr>
            <p:nvPr/>
          </p:nvGrpSpPr>
          <p:grpSpPr bwMode="auto">
            <a:xfrm>
              <a:off x="4384675" y="4191000"/>
              <a:ext cx="1492250" cy="2079625"/>
              <a:chOff x="2762" y="2640"/>
              <a:chExt cx="940" cy="1310"/>
            </a:xfrm>
          </p:grpSpPr>
          <p:sp>
            <p:nvSpPr>
              <p:cNvPr id="87054" name="Text Box 13"/>
              <p:cNvSpPr txBox="1">
                <a:spLocks noChangeArrowheads="1"/>
              </p:cNvSpPr>
              <p:nvPr/>
            </p:nvSpPr>
            <p:spPr bwMode="auto">
              <a:xfrm>
                <a:off x="2762" y="3027"/>
                <a:ext cx="940" cy="923"/>
              </a:xfrm>
              <a:prstGeom prst="rect">
                <a:avLst/>
              </a:prstGeom>
              <a:noFill/>
              <a:ln w="9525">
                <a:noFill/>
                <a:miter lim="800000"/>
                <a:headEnd/>
                <a:tailEnd/>
              </a:ln>
            </p:spPr>
            <p:txBody>
              <a:bodyPr wrap="none">
                <a:spAutoFit/>
              </a:bodyPr>
              <a:lstStyle/>
              <a:p>
                <a:pPr algn="ctr" eaLnBrk="0" hangingPunct="0"/>
                <a:r>
                  <a:rPr lang="en-GB" sz="1800">
                    <a:solidFill>
                      <a:schemeClr val="hlink"/>
                    </a:solidFill>
                    <a:latin typeface="Arial" charset="0"/>
                  </a:rPr>
                  <a:t>CONSULTS </a:t>
                </a:r>
              </a:p>
              <a:p>
                <a:pPr algn="ctr" eaLnBrk="0" hangingPunct="0"/>
                <a:r>
                  <a:rPr lang="en-GB" sz="1800">
                    <a:latin typeface="Arial" charset="0"/>
                  </a:rPr>
                  <a:t>Gets </a:t>
                </a:r>
              </a:p>
              <a:p>
                <a:pPr algn="ctr" eaLnBrk="0" hangingPunct="0"/>
                <a:r>
                  <a:rPr lang="en-GB" sz="1800">
                    <a:latin typeface="Arial" charset="0"/>
                  </a:rPr>
                  <a:t>suggestions </a:t>
                </a:r>
              </a:p>
              <a:p>
                <a:pPr algn="ctr" eaLnBrk="0" hangingPunct="0"/>
                <a:r>
                  <a:rPr lang="en-GB" sz="1800">
                    <a:latin typeface="Arial" charset="0"/>
                  </a:rPr>
                  <a:t>then makes </a:t>
                </a:r>
              </a:p>
              <a:p>
                <a:pPr algn="ctr" eaLnBrk="0" hangingPunct="0"/>
                <a:r>
                  <a:rPr lang="en-GB" sz="1800">
                    <a:latin typeface="Arial" charset="0"/>
                  </a:rPr>
                  <a:t>decision</a:t>
                </a:r>
                <a:endParaRPr lang="en-GB">
                  <a:latin typeface="Arial" charset="0"/>
                </a:endParaRPr>
              </a:p>
            </p:txBody>
          </p:sp>
          <p:sp>
            <p:nvSpPr>
              <p:cNvPr id="87055" name="AutoShape 14"/>
              <p:cNvSpPr>
                <a:spLocks noChangeArrowheads="1"/>
              </p:cNvSpPr>
              <p:nvPr/>
            </p:nvSpPr>
            <p:spPr bwMode="auto">
              <a:xfrm>
                <a:off x="3072" y="2640"/>
                <a:ext cx="328" cy="352"/>
              </a:xfrm>
              <a:prstGeom prst="upArrow">
                <a:avLst>
                  <a:gd name="adj1" fmla="val 50000"/>
                  <a:gd name="adj2" fmla="val 26829"/>
                </a:avLst>
              </a:prstGeom>
              <a:solidFill>
                <a:schemeClr val="accent1"/>
              </a:solidFill>
              <a:ln w="9525">
                <a:solidFill>
                  <a:srgbClr val="000000"/>
                </a:solidFill>
                <a:miter lim="800000"/>
                <a:headEnd/>
                <a:tailEnd/>
              </a:ln>
            </p:spPr>
            <p:txBody>
              <a:bodyPr wrap="none" anchor="ctr"/>
              <a:lstStyle/>
              <a:p>
                <a:endParaRPr lang="en-US"/>
              </a:p>
            </p:txBody>
          </p:sp>
        </p:grpSp>
        <p:grpSp>
          <p:nvGrpSpPr>
            <p:cNvPr id="6" name="Group 15"/>
            <p:cNvGrpSpPr>
              <a:grpSpLocks/>
            </p:cNvGrpSpPr>
            <p:nvPr/>
          </p:nvGrpSpPr>
          <p:grpSpPr bwMode="auto">
            <a:xfrm>
              <a:off x="5835650" y="4191000"/>
              <a:ext cx="1695450" cy="1804988"/>
              <a:chOff x="3676" y="2640"/>
              <a:chExt cx="1068" cy="1137"/>
            </a:xfrm>
          </p:grpSpPr>
          <p:sp>
            <p:nvSpPr>
              <p:cNvPr id="87052" name="AutoShape 16"/>
              <p:cNvSpPr>
                <a:spLocks noChangeArrowheads="1"/>
              </p:cNvSpPr>
              <p:nvPr/>
            </p:nvSpPr>
            <p:spPr bwMode="auto">
              <a:xfrm>
                <a:off x="4076" y="2640"/>
                <a:ext cx="328" cy="352"/>
              </a:xfrm>
              <a:prstGeom prst="upArrow">
                <a:avLst>
                  <a:gd name="adj1" fmla="val 50000"/>
                  <a:gd name="adj2" fmla="val 26829"/>
                </a:avLst>
              </a:prstGeom>
              <a:solidFill>
                <a:schemeClr val="accent1"/>
              </a:solidFill>
              <a:ln w="9525">
                <a:solidFill>
                  <a:srgbClr val="000000"/>
                </a:solidFill>
                <a:miter lim="800000"/>
                <a:headEnd/>
                <a:tailEnd/>
              </a:ln>
            </p:spPr>
            <p:txBody>
              <a:bodyPr wrap="none" anchor="ctr"/>
              <a:lstStyle/>
              <a:p>
                <a:endParaRPr lang="en-US"/>
              </a:p>
            </p:txBody>
          </p:sp>
          <p:sp>
            <p:nvSpPr>
              <p:cNvPr id="87053" name="Text Box 17"/>
              <p:cNvSpPr txBox="1">
                <a:spLocks noChangeArrowheads="1"/>
              </p:cNvSpPr>
              <p:nvPr/>
            </p:nvSpPr>
            <p:spPr bwMode="auto">
              <a:xfrm>
                <a:off x="3676" y="3027"/>
                <a:ext cx="1068" cy="750"/>
              </a:xfrm>
              <a:prstGeom prst="rect">
                <a:avLst/>
              </a:prstGeom>
              <a:noFill/>
              <a:ln w="9525">
                <a:noFill/>
                <a:miter lim="800000"/>
                <a:headEnd/>
                <a:tailEnd/>
              </a:ln>
            </p:spPr>
            <p:txBody>
              <a:bodyPr wrap="none">
                <a:spAutoFit/>
              </a:bodyPr>
              <a:lstStyle/>
              <a:p>
                <a:pPr algn="ctr" eaLnBrk="0" hangingPunct="0"/>
                <a:r>
                  <a:rPr lang="en-GB" sz="1800">
                    <a:solidFill>
                      <a:schemeClr val="hlink"/>
                    </a:solidFill>
                    <a:latin typeface="Arial" charset="0"/>
                  </a:rPr>
                  <a:t>SHARES </a:t>
                </a:r>
              </a:p>
              <a:p>
                <a:pPr algn="ctr" eaLnBrk="0" hangingPunct="0"/>
                <a:r>
                  <a:rPr lang="en-GB" sz="1800">
                    <a:latin typeface="Arial" charset="0"/>
                  </a:rPr>
                  <a:t>Defines limits </a:t>
                </a:r>
              </a:p>
              <a:p>
                <a:pPr algn="ctr" eaLnBrk="0" hangingPunct="0"/>
                <a:r>
                  <a:rPr lang="en-GB" sz="1800">
                    <a:latin typeface="Arial" charset="0"/>
                  </a:rPr>
                  <a:t>and lets group </a:t>
                </a:r>
              </a:p>
              <a:p>
                <a:pPr algn="ctr" eaLnBrk="0" hangingPunct="0"/>
                <a:r>
                  <a:rPr lang="en-GB" sz="1800">
                    <a:latin typeface="Arial" charset="0"/>
                  </a:rPr>
                  <a:t>make decision</a:t>
                </a:r>
                <a:endParaRPr lang="en-GB">
                  <a:latin typeface="Arial" charset="0"/>
                </a:endParaRPr>
              </a:p>
            </p:txBody>
          </p:sp>
        </p:grpSp>
        <p:grpSp>
          <p:nvGrpSpPr>
            <p:cNvPr id="7" name="Group 18"/>
            <p:cNvGrpSpPr>
              <a:grpSpLocks/>
            </p:cNvGrpSpPr>
            <p:nvPr/>
          </p:nvGrpSpPr>
          <p:grpSpPr bwMode="auto">
            <a:xfrm>
              <a:off x="7515225" y="4191000"/>
              <a:ext cx="1695450" cy="2079625"/>
              <a:chOff x="4734" y="2640"/>
              <a:chExt cx="1068" cy="1310"/>
            </a:xfrm>
          </p:grpSpPr>
          <p:sp>
            <p:nvSpPr>
              <p:cNvPr id="87050" name="AutoShape 19"/>
              <p:cNvSpPr>
                <a:spLocks noChangeArrowheads="1"/>
              </p:cNvSpPr>
              <p:nvPr/>
            </p:nvSpPr>
            <p:spPr bwMode="auto">
              <a:xfrm>
                <a:off x="5080" y="2640"/>
                <a:ext cx="328" cy="352"/>
              </a:xfrm>
              <a:prstGeom prst="upArrow">
                <a:avLst>
                  <a:gd name="adj1" fmla="val 50000"/>
                  <a:gd name="adj2" fmla="val 26829"/>
                </a:avLst>
              </a:prstGeom>
              <a:solidFill>
                <a:schemeClr val="accent1"/>
              </a:solidFill>
              <a:ln w="9525">
                <a:solidFill>
                  <a:srgbClr val="000000"/>
                </a:solidFill>
                <a:miter lim="800000"/>
                <a:headEnd/>
                <a:tailEnd/>
              </a:ln>
            </p:spPr>
            <p:txBody>
              <a:bodyPr wrap="none" anchor="ctr"/>
              <a:lstStyle/>
              <a:p>
                <a:endParaRPr lang="en-US"/>
              </a:p>
            </p:txBody>
          </p:sp>
          <p:sp>
            <p:nvSpPr>
              <p:cNvPr id="87051" name="Text Box 20"/>
              <p:cNvSpPr txBox="1">
                <a:spLocks noChangeArrowheads="1"/>
              </p:cNvSpPr>
              <p:nvPr/>
            </p:nvSpPr>
            <p:spPr bwMode="auto">
              <a:xfrm>
                <a:off x="4734" y="3027"/>
                <a:ext cx="1068" cy="923"/>
              </a:xfrm>
              <a:prstGeom prst="rect">
                <a:avLst/>
              </a:prstGeom>
              <a:noFill/>
              <a:ln w="9525">
                <a:noFill/>
                <a:miter lim="800000"/>
                <a:headEnd/>
                <a:tailEnd/>
              </a:ln>
            </p:spPr>
            <p:txBody>
              <a:bodyPr wrap="none">
                <a:spAutoFit/>
              </a:bodyPr>
              <a:lstStyle/>
              <a:p>
                <a:pPr algn="ctr" eaLnBrk="0" hangingPunct="0"/>
                <a:r>
                  <a:rPr lang="en-GB" sz="1800">
                    <a:solidFill>
                      <a:schemeClr val="hlink"/>
                    </a:solidFill>
                    <a:latin typeface="Arial" charset="0"/>
                  </a:rPr>
                  <a:t>DELEGATES</a:t>
                </a:r>
                <a:r>
                  <a:rPr lang="en-GB" sz="1800">
                    <a:latin typeface="Arial" charset="0"/>
                  </a:rPr>
                  <a:t> </a:t>
                </a:r>
              </a:p>
              <a:p>
                <a:pPr algn="ctr" eaLnBrk="0" hangingPunct="0"/>
                <a:r>
                  <a:rPr lang="en-GB" sz="1800">
                    <a:latin typeface="Arial" charset="0"/>
                  </a:rPr>
                  <a:t>Allows </a:t>
                </a:r>
              </a:p>
              <a:p>
                <a:pPr algn="ctr" eaLnBrk="0" hangingPunct="0"/>
                <a:r>
                  <a:rPr lang="en-GB" sz="1800">
                    <a:latin typeface="Arial" charset="0"/>
                  </a:rPr>
                  <a:t>individuals to </a:t>
                </a:r>
              </a:p>
              <a:p>
                <a:pPr algn="ctr" eaLnBrk="0" hangingPunct="0"/>
                <a:r>
                  <a:rPr lang="en-GB" sz="1800">
                    <a:latin typeface="Arial" charset="0"/>
                  </a:rPr>
                  <a:t>function within </a:t>
                </a:r>
              </a:p>
              <a:p>
                <a:pPr algn="ctr" eaLnBrk="0" hangingPunct="0"/>
                <a:r>
                  <a:rPr lang="en-GB" sz="1800">
                    <a:latin typeface="Arial" charset="0"/>
                  </a:rPr>
                  <a:t>defined limits</a:t>
                </a:r>
                <a:endParaRPr lang="en-GB">
                  <a:latin typeface="Arial" charset="0"/>
                </a:endParaRPr>
              </a:p>
            </p:txBody>
          </p:sp>
        </p:grpSp>
      </p:grpSp>
      <p:sp>
        <p:nvSpPr>
          <p:cNvPr id="87049" name="Rectangle 21"/>
          <p:cNvSpPr>
            <a:spLocks noGrp="1" noChangeArrowheads="1"/>
          </p:cNvSpPr>
          <p:nvPr>
            <p:ph type="title" idx="4294967295"/>
          </p:nvPr>
        </p:nvSpPr>
        <p:spPr/>
        <p:txBody>
          <a:bodyPr/>
          <a:lstStyle/>
          <a:p>
            <a:pPr eaLnBrk="1" hangingPunct="1"/>
            <a:r>
              <a:rPr lang="en-GB" sz="3200" dirty="0" smtClean="0"/>
              <a:t>Continuum of Management Styles - Decision Making – </a:t>
            </a:r>
            <a:r>
              <a:rPr lang="en-GB" sz="3200" dirty="0" err="1" smtClean="0"/>
              <a:t>Tannenbaum</a:t>
            </a:r>
            <a:r>
              <a:rPr lang="en-GB" sz="3200" dirty="0" smtClean="0"/>
              <a:t>/Schmidt</a:t>
            </a:r>
          </a:p>
        </p:txBody>
      </p:sp>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p:cNvSpPr>
            <a:spLocks noGrp="1"/>
          </p:cNvSpPr>
          <p:nvPr>
            <p:ph type="title"/>
          </p:nvPr>
        </p:nvSpPr>
        <p:spPr/>
        <p:txBody>
          <a:bodyPr/>
          <a:lstStyle/>
          <a:p>
            <a:r>
              <a:rPr lang="en-GB" smtClean="0"/>
              <a:t>Exercise	</a:t>
            </a:r>
          </a:p>
        </p:txBody>
      </p:sp>
      <p:sp>
        <p:nvSpPr>
          <p:cNvPr id="37891" name="Content Placeholder 2"/>
          <p:cNvSpPr>
            <a:spLocks noGrp="1"/>
          </p:cNvSpPr>
          <p:nvPr>
            <p:ph idx="1"/>
          </p:nvPr>
        </p:nvSpPr>
        <p:spPr/>
        <p:txBody>
          <a:bodyPr/>
          <a:lstStyle/>
          <a:p>
            <a:endParaRPr lang="en-GB" smtClean="0"/>
          </a:p>
          <a:p>
            <a:r>
              <a:rPr lang="en-GB" smtClean="0"/>
              <a:t>Leadership Styles Questionnaire</a:t>
            </a:r>
          </a:p>
        </p:txBody>
      </p:sp>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4" name="Rectangle 2"/>
          <p:cNvSpPr>
            <a:spLocks noGrp="1" noChangeArrowheads="1"/>
          </p:cNvSpPr>
          <p:nvPr>
            <p:ph type="title" idx="4294967295"/>
          </p:nvPr>
        </p:nvSpPr>
        <p:spPr/>
        <p:txBody>
          <a:bodyPr/>
          <a:lstStyle/>
          <a:p>
            <a:pPr eaLnBrk="1" hangingPunct="1"/>
            <a:r>
              <a:rPr lang="en-GB" smtClean="0"/>
              <a:t>Leadership Styles</a:t>
            </a:r>
          </a:p>
        </p:txBody>
      </p:sp>
      <p:sp>
        <p:nvSpPr>
          <p:cNvPr id="190468" name="Rectangle 4"/>
          <p:cNvSpPr>
            <a:spLocks noChangeArrowheads="1"/>
          </p:cNvSpPr>
          <p:nvPr/>
        </p:nvSpPr>
        <p:spPr bwMode="auto">
          <a:xfrm>
            <a:off x="2819400" y="2286000"/>
            <a:ext cx="1981200" cy="1905000"/>
          </a:xfrm>
          <a:prstGeom prst="rect">
            <a:avLst/>
          </a:prstGeom>
          <a:solidFill>
            <a:schemeClr val="accent2"/>
          </a:solidFill>
          <a:ln w="9525">
            <a:solidFill>
              <a:schemeClr val="tx1"/>
            </a:solidFill>
            <a:miter lim="800000"/>
            <a:headEnd/>
            <a:tailEnd/>
          </a:ln>
        </p:spPr>
        <p:txBody>
          <a:bodyPr wrap="none" anchor="ctr"/>
          <a:lstStyle/>
          <a:p>
            <a:pPr algn="ctr">
              <a:defRPr/>
            </a:pPr>
            <a:endParaRPr lang="en-US" i="1">
              <a:effectLst>
                <a:outerShdw blurRad="38100" dist="38100" dir="2700000" algn="tl">
                  <a:srgbClr val="FFFFFF"/>
                </a:outerShdw>
              </a:effectLst>
            </a:endParaRPr>
          </a:p>
        </p:txBody>
      </p:sp>
      <p:sp>
        <p:nvSpPr>
          <p:cNvPr id="3080" name="Line 5"/>
          <p:cNvSpPr>
            <a:spLocks noChangeShapeType="1"/>
          </p:cNvSpPr>
          <p:nvPr/>
        </p:nvSpPr>
        <p:spPr bwMode="auto">
          <a:xfrm>
            <a:off x="3200400" y="6438900"/>
            <a:ext cx="3505200" cy="0"/>
          </a:xfrm>
          <a:prstGeom prst="line">
            <a:avLst/>
          </a:prstGeom>
          <a:noFill/>
          <a:ln w="57150">
            <a:solidFill>
              <a:schemeClr val="hlink"/>
            </a:solidFill>
            <a:round/>
            <a:headEnd/>
            <a:tailEnd type="triangle" w="med" len="med"/>
          </a:ln>
        </p:spPr>
        <p:txBody>
          <a:bodyPr wrap="none" anchor="ctr"/>
          <a:lstStyle/>
          <a:p>
            <a:endParaRPr lang="en-GB"/>
          </a:p>
        </p:txBody>
      </p:sp>
      <p:sp>
        <p:nvSpPr>
          <p:cNvPr id="3081" name="Line 6"/>
          <p:cNvSpPr>
            <a:spLocks noChangeShapeType="1"/>
          </p:cNvSpPr>
          <p:nvPr/>
        </p:nvSpPr>
        <p:spPr bwMode="auto">
          <a:xfrm flipV="1">
            <a:off x="2667000" y="2514600"/>
            <a:ext cx="0" cy="3581400"/>
          </a:xfrm>
          <a:prstGeom prst="line">
            <a:avLst/>
          </a:prstGeom>
          <a:noFill/>
          <a:ln w="38100">
            <a:solidFill>
              <a:schemeClr val="folHlink"/>
            </a:solidFill>
            <a:round/>
            <a:headEnd/>
            <a:tailEnd type="triangle" w="med" len="med"/>
          </a:ln>
        </p:spPr>
        <p:txBody>
          <a:bodyPr wrap="none" anchor="ctr"/>
          <a:lstStyle/>
          <a:p>
            <a:endParaRPr lang="en-GB"/>
          </a:p>
        </p:txBody>
      </p:sp>
      <p:sp>
        <p:nvSpPr>
          <p:cNvPr id="3082" name="Rectangle 7"/>
          <p:cNvSpPr>
            <a:spLocks noChangeArrowheads="1"/>
          </p:cNvSpPr>
          <p:nvPr/>
        </p:nvSpPr>
        <p:spPr bwMode="auto">
          <a:xfrm>
            <a:off x="2857500" y="4286250"/>
            <a:ext cx="1981200" cy="1905000"/>
          </a:xfrm>
          <a:prstGeom prst="rect">
            <a:avLst/>
          </a:prstGeom>
          <a:solidFill>
            <a:srgbClr val="FFFF66"/>
          </a:solidFill>
          <a:ln w="9525">
            <a:solidFill>
              <a:schemeClr val="tx1"/>
            </a:solidFill>
            <a:miter lim="800000"/>
            <a:headEnd/>
            <a:tailEnd/>
          </a:ln>
        </p:spPr>
        <p:txBody>
          <a:bodyPr wrap="none" anchor="ctr"/>
          <a:lstStyle/>
          <a:p>
            <a:endParaRPr lang="en-US"/>
          </a:p>
        </p:txBody>
      </p:sp>
      <p:sp>
        <p:nvSpPr>
          <p:cNvPr id="3083" name="Rectangle 8"/>
          <p:cNvSpPr>
            <a:spLocks noChangeArrowheads="1"/>
          </p:cNvSpPr>
          <p:nvPr/>
        </p:nvSpPr>
        <p:spPr bwMode="auto">
          <a:xfrm>
            <a:off x="4929188" y="4286250"/>
            <a:ext cx="1981200" cy="1905000"/>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3084" name="Rectangle 9"/>
          <p:cNvSpPr>
            <a:spLocks noChangeArrowheads="1"/>
          </p:cNvSpPr>
          <p:nvPr/>
        </p:nvSpPr>
        <p:spPr bwMode="auto">
          <a:xfrm>
            <a:off x="4953000" y="2286000"/>
            <a:ext cx="1981200" cy="1905000"/>
          </a:xfrm>
          <a:prstGeom prst="rect">
            <a:avLst/>
          </a:prstGeom>
          <a:solidFill>
            <a:srgbClr val="33CC33"/>
          </a:solidFill>
          <a:ln w="9525">
            <a:solidFill>
              <a:schemeClr val="tx1"/>
            </a:solidFill>
            <a:miter lim="800000"/>
            <a:headEnd/>
            <a:tailEnd/>
          </a:ln>
        </p:spPr>
        <p:txBody>
          <a:bodyPr wrap="none" anchor="ctr"/>
          <a:lstStyle/>
          <a:p>
            <a:pPr algn="ctr"/>
            <a:endParaRPr lang="en-US"/>
          </a:p>
        </p:txBody>
      </p:sp>
      <p:graphicFrame>
        <p:nvGraphicFramePr>
          <p:cNvPr id="190474" name="Object 2"/>
          <p:cNvGraphicFramePr>
            <a:graphicFrameLocks noChangeAspect="1"/>
          </p:cNvGraphicFramePr>
          <p:nvPr/>
        </p:nvGraphicFramePr>
        <p:xfrm>
          <a:off x="6096000" y="4495800"/>
          <a:ext cx="1404938" cy="1676400"/>
        </p:xfrm>
        <a:graphic>
          <a:graphicData uri="http://schemas.openxmlformats.org/presentationml/2006/ole">
            <mc:AlternateContent xmlns:mc="http://schemas.openxmlformats.org/markup-compatibility/2006">
              <mc:Choice xmlns:v="urn:schemas-microsoft-com:vml" Requires="v">
                <p:oleObj spid="_x0000_s3126" name="Designworks" r:id="rId4" imgW="2607869" imgH="3111703" progId="">
                  <p:embed/>
                </p:oleObj>
              </mc:Choice>
              <mc:Fallback>
                <p:oleObj name="Designworks" r:id="rId4" imgW="2607869" imgH="3111703" progId="">
                  <p:embed/>
                  <p:pic>
                    <p:nvPicPr>
                      <p:cNvPr id="0" name="Object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096000" y="4495800"/>
                        <a:ext cx="1404938" cy="16764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90475" name="Object 3"/>
          <p:cNvGraphicFramePr>
            <a:graphicFrameLocks noChangeAspect="1"/>
          </p:cNvGraphicFramePr>
          <p:nvPr/>
        </p:nvGraphicFramePr>
        <p:xfrm>
          <a:off x="5181600" y="2438400"/>
          <a:ext cx="1676400" cy="1325563"/>
        </p:xfrm>
        <a:graphic>
          <a:graphicData uri="http://schemas.openxmlformats.org/presentationml/2006/ole">
            <mc:AlternateContent xmlns:mc="http://schemas.openxmlformats.org/markup-compatibility/2006">
              <mc:Choice xmlns:v="urn:schemas-microsoft-com:vml" Requires="v">
                <p:oleObj spid="_x0000_s3127" name="Designworks" r:id="rId6" imgW="3272638" imgH="2594153" progId="">
                  <p:embed/>
                </p:oleObj>
              </mc:Choice>
              <mc:Fallback>
                <p:oleObj name="Designworks" r:id="rId6" imgW="3272638" imgH="2594153" progId="">
                  <p:embed/>
                  <p:pic>
                    <p:nvPicPr>
                      <p:cNvPr id="0" name="Object 3"/>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5181600" y="2438400"/>
                        <a:ext cx="1676400" cy="132556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90476" name="Object 4"/>
          <p:cNvGraphicFramePr>
            <a:graphicFrameLocks noChangeAspect="1"/>
          </p:cNvGraphicFramePr>
          <p:nvPr/>
        </p:nvGraphicFramePr>
        <p:xfrm>
          <a:off x="2514600" y="4724400"/>
          <a:ext cx="1676400" cy="1325563"/>
        </p:xfrm>
        <a:graphic>
          <a:graphicData uri="http://schemas.openxmlformats.org/presentationml/2006/ole">
            <mc:AlternateContent xmlns:mc="http://schemas.openxmlformats.org/markup-compatibility/2006">
              <mc:Choice xmlns:v="urn:schemas-microsoft-com:vml" Requires="v">
                <p:oleObj spid="_x0000_s3128" name="Designworks" r:id="rId8" imgW="3200400" imgH="2531059" progId="">
                  <p:embed/>
                </p:oleObj>
              </mc:Choice>
              <mc:Fallback>
                <p:oleObj name="Designworks" r:id="rId8" imgW="3200400" imgH="2531059" progId="">
                  <p:embed/>
                  <p:pic>
                    <p:nvPicPr>
                      <p:cNvPr id="0" name="Object 4"/>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2514600" y="4724400"/>
                        <a:ext cx="1676400" cy="132556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90477" name="Text Box 13"/>
          <p:cNvSpPr txBox="1">
            <a:spLocks noChangeArrowheads="1"/>
          </p:cNvSpPr>
          <p:nvPr/>
        </p:nvSpPr>
        <p:spPr bwMode="auto">
          <a:xfrm rot="16183878">
            <a:off x="969962" y="4081463"/>
            <a:ext cx="2454275" cy="368300"/>
          </a:xfrm>
          <a:prstGeom prst="rect">
            <a:avLst/>
          </a:prstGeom>
          <a:noFill/>
          <a:ln w="9525">
            <a:noFill/>
            <a:miter lim="800000"/>
            <a:headEnd/>
            <a:tailEnd/>
          </a:ln>
        </p:spPr>
        <p:txBody>
          <a:bodyPr wrap="none">
            <a:spAutoFit/>
          </a:bodyPr>
          <a:lstStyle/>
          <a:p>
            <a:pPr>
              <a:defRPr/>
            </a:pPr>
            <a:r>
              <a:rPr lang="en-GB" i="1" dirty="0">
                <a:solidFill>
                  <a:schemeClr val="hlink"/>
                </a:solidFill>
                <a:effectLst>
                  <a:outerShdw blurRad="38100" dist="38100" dir="2700000" algn="tl">
                    <a:srgbClr val="C0C0C0"/>
                  </a:outerShdw>
                </a:effectLst>
              </a:rPr>
              <a:t>Supportive  Behaviour</a:t>
            </a:r>
          </a:p>
        </p:txBody>
      </p:sp>
      <p:sp>
        <p:nvSpPr>
          <p:cNvPr id="190478" name="Text Box 14"/>
          <p:cNvSpPr txBox="1">
            <a:spLocks noChangeArrowheads="1"/>
          </p:cNvSpPr>
          <p:nvPr/>
        </p:nvSpPr>
        <p:spPr bwMode="auto">
          <a:xfrm>
            <a:off x="3657600" y="6400800"/>
            <a:ext cx="2185988" cy="369888"/>
          </a:xfrm>
          <a:prstGeom prst="rect">
            <a:avLst/>
          </a:prstGeom>
          <a:noFill/>
          <a:ln w="9525">
            <a:noFill/>
            <a:miter lim="800000"/>
            <a:headEnd/>
            <a:tailEnd/>
          </a:ln>
        </p:spPr>
        <p:txBody>
          <a:bodyPr wrap="none">
            <a:spAutoFit/>
          </a:bodyPr>
          <a:lstStyle/>
          <a:p>
            <a:pPr>
              <a:defRPr/>
            </a:pPr>
            <a:r>
              <a:rPr lang="en-GB" i="1" dirty="0">
                <a:solidFill>
                  <a:schemeClr val="folHlink"/>
                </a:solidFill>
                <a:effectLst>
                  <a:outerShdw blurRad="38100" dist="38100" dir="2700000" algn="tl">
                    <a:srgbClr val="C0C0C0"/>
                  </a:outerShdw>
                </a:effectLst>
              </a:rPr>
              <a:t>Directive Behaviour</a:t>
            </a:r>
          </a:p>
        </p:txBody>
      </p:sp>
      <p:sp>
        <p:nvSpPr>
          <p:cNvPr id="190479" name="Text Box 15"/>
          <p:cNvSpPr txBox="1">
            <a:spLocks noChangeArrowheads="1"/>
          </p:cNvSpPr>
          <p:nvPr/>
        </p:nvSpPr>
        <p:spPr bwMode="auto">
          <a:xfrm>
            <a:off x="5013325" y="2428875"/>
            <a:ext cx="1820863" cy="1508125"/>
          </a:xfrm>
          <a:prstGeom prst="rect">
            <a:avLst/>
          </a:prstGeom>
          <a:noFill/>
          <a:ln w="9525">
            <a:noFill/>
            <a:miter lim="800000"/>
            <a:headEnd/>
            <a:tailEnd/>
          </a:ln>
        </p:spPr>
        <p:txBody>
          <a:bodyPr wrap="none">
            <a:spAutoFit/>
          </a:bodyPr>
          <a:lstStyle/>
          <a:p>
            <a:pPr algn="ctr">
              <a:defRPr/>
            </a:pPr>
            <a:endParaRPr lang="en-GB" sz="2200" i="1" dirty="0">
              <a:solidFill>
                <a:srgbClr val="FFFF00"/>
              </a:solidFill>
              <a:effectLst>
                <a:outerShdw blurRad="38100" dist="38100" dir="2700000" algn="tl">
                  <a:srgbClr val="C0C0C0"/>
                </a:outerShdw>
              </a:effectLst>
            </a:endParaRPr>
          </a:p>
          <a:p>
            <a:pPr algn="ctr">
              <a:defRPr/>
            </a:pPr>
            <a:r>
              <a:rPr lang="en-GB" sz="2200" i="1" dirty="0">
                <a:solidFill>
                  <a:srgbClr val="FFFF00"/>
                </a:solidFill>
                <a:effectLst>
                  <a:outerShdw blurRad="38100" dist="38100" dir="2700000" algn="tl">
                    <a:srgbClr val="C0C0C0"/>
                  </a:outerShdw>
                </a:effectLst>
              </a:rPr>
              <a:t>S2 -Coaching</a:t>
            </a:r>
          </a:p>
          <a:p>
            <a:pPr algn="ctr">
              <a:defRPr/>
            </a:pPr>
            <a:endParaRPr lang="en-GB" i="1" dirty="0">
              <a:effectLst>
                <a:outerShdw blurRad="38100" dist="38100" dir="2700000" algn="tl">
                  <a:srgbClr val="C0C0C0"/>
                </a:outerShdw>
              </a:effectLst>
            </a:endParaRPr>
          </a:p>
          <a:p>
            <a:pPr algn="ctr">
              <a:defRPr/>
            </a:pPr>
            <a:endParaRPr lang="en-GB" i="1" dirty="0">
              <a:effectLst>
                <a:outerShdw blurRad="38100" dist="38100" dir="2700000" algn="tl">
                  <a:srgbClr val="C0C0C0"/>
                </a:outerShdw>
              </a:effectLst>
            </a:endParaRPr>
          </a:p>
        </p:txBody>
      </p:sp>
      <p:sp>
        <p:nvSpPr>
          <p:cNvPr id="190480" name="Text Box 16"/>
          <p:cNvSpPr txBox="1">
            <a:spLocks noChangeArrowheads="1"/>
          </p:cNvSpPr>
          <p:nvPr/>
        </p:nvSpPr>
        <p:spPr bwMode="auto">
          <a:xfrm>
            <a:off x="5084763" y="4762500"/>
            <a:ext cx="1841500" cy="800100"/>
          </a:xfrm>
          <a:prstGeom prst="rect">
            <a:avLst/>
          </a:prstGeom>
          <a:noFill/>
          <a:ln w="9525">
            <a:noFill/>
            <a:miter lim="800000"/>
            <a:headEnd/>
            <a:tailEnd/>
          </a:ln>
        </p:spPr>
        <p:txBody>
          <a:bodyPr wrap="none">
            <a:spAutoFit/>
          </a:bodyPr>
          <a:lstStyle/>
          <a:p>
            <a:pPr algn="ctr">
              <a:defRPr/>
            </a:pPr>
            <a:r>
              <a:rPr lang="en-GB" sz="2200" i="1" dirty="0">
                <a:effectLst>
                  <a:outerShdw blurRad="38100" dist="38100" dir="2700000" algn="tl">
                    <a:srgbClr val="C0C0C0"/>
                  </a:outerShdw>
                </a:effectLst>
              </a:rPr>
              <a:t>S1 –Directing</a:t>
            </a:r>
          </a:p>
          <a:p>
            <a:pPr algn="ctr">
              <a:defRPr/>
            </a:pPr>
            <a:endParaRPr lang="en-GB" i="1" dirty="0">
              <a:effectLst>
                <a:outerShdw blurRad="38100" dist="38100" dir="2700000" algn="tl">
                  <a:srgbClr val="C0C0C0"/>
                </a:outerShdw>
              </a:effectLst>
            </a:endParaRPr>
          </a:p>
        </p:txBody>
      </p:sp>
      <p:sp>
        <p:nvSpPr>
          <p:cNvPr id="190481" name="Text Box 17"/>
          <p:cNvSpPr txBox="1">
            <a:spLocks noChangeArrowheads="1"/>
          </p:cNvSpPr>
          <p:nvPr/>
        </p:nvSpPr>
        <p:spPr bwMode="auto">
          <a:xfrm>
            <a:off x="2986088" y="4711700"/>
            <a:ext cx="1525587" cy="800100"/>
          </a:xfrm>
          <a:prstGeom prst="rect">
            <a:avLst/>
          </a:prstGeom>
          <a:noFill/>
          <a:ln w="9525">
            <a:noFill/>
            <a:miter lim="800000"/>
            <a:headEnd/>
            <a:tailEnd/>
          </a:ln>
        </p:spPr>
        <p:txBody>
          <a:bodyPr wrap="none">
            <a:spAutoFit/>
          </a:bodyPr>
          <a:lstStyle/>
          <a:p>
            <a:pPr algn="ctr">
              <a:defRPr/>
            </a:pPr>
            <a:r>
              <a:rPr lang="en-GB" sz="2200" i="1" dirty="0">
                <a:solidFill>
                  <a:schemeClr val="folHlink"/>
                </a:solidFill>
                <a:effectLst>
                  <a:outerShdw blurRad="38100" dist="38100" dir="2700000" algn="tl">
                    <a:srgbClr val="C0C0C0"/>
                  </a:outerShdw>
                </a:effectLst>
              </a:rPr>
              <a:t>S4 –</a:t>
            </a:r>
          </a:p>
          <a:p>
            <a:pPr algn="ctr">
              <a:defRPr/>
            </a:pPr>
            <a:r>
              <a:rPr lang="en-GB" sz="2200" i="1" dirty="0">
                <a:solidFill>
                  <a:schemeClr val="folHlink"/>
                </a:solidFill>
                <a:effectLst>
                  <a:outerShdw blurRad="38100" dist="38100" dir="2700000" algn="tl">
                    <a:srgbClr val="C0C0C0"/>
                  </a:outerShdw>
                </a:effectLst>
              </a:rPr>
              <a:t>Delegatin</a:t>
            </a:r>
            <a:r>
              <a:rPr lang="en-GB" i="1" dirty="0">
                <a:solidFill>
                  <a:schemeClr val="folHlink"/>
                </a:solidFill>
                <a:effectLst>
                  <a:outerShdw blurRad="38100" dist="38100" dir="2700000" algn="tl">
                    <a:srgbClr val="C0C0C0"/>
                  </a:outerShdw>
                </a:effectLst>
              </a:rPr>
              <a:t>g</a:t>
            </a:r>
          </a:p>
        </p:txBody>
      </p:sp>
      <p:sp>
        <p:nvSpPr>
          <p:cNvPr id="190482" name="Text Box 18"/>
          <p:cNvSpPr txBox="1">
            <a:spLocks noChangeArrowheads="1"/>
          </p:cNvSpPr>
          <p:nvPr/>
        </p:nvSpPr>
        <p:spPr bwMode="auto">
          <a:xfrm>
            <a:off x="2438400" y="6324600"/>
            <a:ext cx="509588" cy="304800"/>
          </a:xfrm>
          <a:prstGeom prst="rect">
            <a:avLst/>
          </a:prstGeom>
          <a:noFill/>
          <a:ln w="9525">
            <a:noFill/>
            <a:miter lim="800000"/>
            <a:headEnd/>
            <a:tailEnd/>
          </a:ln>
        </p:spPr>
        <p:txBody>
          <a:bodyPr wrap="none">
            <a:spAutoFit/>
          </a:bodyPr>
          <a:lstStyle/>
          <a:p>
            <a:pPr>
              <a:defRPr/>
            </a:pPr>
            <a:r>
              <a:rPr lang="en-GB" sz="1400" i="1" dirty="0">
                <a:solidFill>
                  <a:schemeClr val="folHlink"/>
                </a:solidFill>
                <a:effectLst>
                  <a:outerShdw blurRad="38100" dist="38100" dir="2700000" algn="tl">
                    <a:srgbClr val="C0C0C0"/>
                  </a:outerShdw>
                </a:effectLst>
              </a:rPr>
              <a:t>Low</a:t>
            </a:r>
            <a:endParaRPr lang="en-GB" i="1" dirty="0">
              <a:solidFill>
                <a:schemeClr val="folHlink"/>
              </a:solidFill>
              <a:effectLst>
                <a:outerShdw blurRad="38100" dist="38100" dir="2700000" algn="tl">
                  <a:srgbClr val="C0C0C0"/>
                </a:outerShdw>
              </a:effectLst>
            </a:endParaRPr>
          </a:p>
        </p:txBody>
      </p:sp>
      <p:sp>
        <p:nvSpPr>
          <p:cNvPr id="190483" name="Text Box 19"/>
          <p:cNvSpPr txBox="1">
            <a:spLocks noChangeArrowheads="1"/>
          </p:cNvSpPr>
          <p:nvPr/>
        </p:nvSpPr>
        <p:spPr bwMode="auto">
          <a:xfrm>
            <a:off x="6781800" y="6324600"/>
            <a:ext cx="549275" cy="304800"/>
          </a:xfrm>
          <a:prstGeom prst="rect">
            <a:avLst/>
          </a:prstGeom>
          <a:noFill/>
          <a:ln w="9525">
            <a:noFill/>
            <a:miter lim="800000"/>
            <a:headEnd/>
            <a:tailEnd/>
          </a:ln>
        </p:spPr>
        <p:txBody>
          <a:bodyPr wrap="none">
            <a:spAutoFit/>
          </a:bodyPr>
          <a:lstStyle/>
          <a:p>
            <a:pPr>
              <a:defRPr/>
            </a:pPr>
            <a:r>
              <a:rPr lang="en-GB" sz="1400" i="1" dirty="0">
                <a:solidFill>
                  <a:schemeClr val="hlink"/>
                </a:solidFill>
                <a:effectLst>
                  <a:outerShdw blurRad="38100" dist="38100" dir="2700000" algn="tl">
                    <a:srgbClr val="C0C0C0"/>
                  </a:outerShdw>
                </a:effectLst>
              </a:rPr>
              <a:t>High</a:t>
            </a:r>
            <a:endParaRPr lang="en-GB" i="1" dirty="0">
              <a:solidFill>
                <a:schemeClr val="hlink"/>
              </a:solidFill>
              <a:effectLst>
                <a:outerShdw blurRad="38100" dist="38100" dir="2700000" algn="tl">
                  <a:srgbClr val="C0C0C0"/>
                </a:outerShdw>
              </a:effectLst>
            </a:endParaRPr>
          </a:p>
        </p:txBody>
      </p:sp>
      <p:sp>
        <p:nvSpPr>
          <p:cNvPr id="190484" name="Text Box 20"/>
          <p:cNvSpPr txBox="1">
            <a:spLocks noChangeArrowheads="1"/>
          </p:cNvSpPr>
          <p:nvPr/>
        </p:nvSpPr>
        <p:spPr bwMode="auto">
          <a:xfrm>
            <a:off x="2286000" y="2209800"/>
            <a:ext cx="549275" cy="304800"/>
          </a:xfrm>
          <a:prstGeom prst="rect">
            <a:avLst/>
          </a:prstGeom>
          <a:noFill/>
          <a:ln w="9525">
            <a:noFill/>
            <a:miter lim="800000"/>
            <a:headEnd/>
            <a:tailEnd/>
          </a:ln>
        </p:spPr>
        <p:txBody>
          <a:bodyPr wrap="none">
            <a:spAutoFit/>
          </a:bodyPr>
          <a:lstStyle/>
          <a:p>
            <a:pPr>
              <a:defRPr/>
            </a:pPr>
            <a:r>
              <a:rPr lang="en-GB" sz="1400" i="1" dirty="0">
                <a:solidFill>
                  <a:schemeClr val="hlink"/>
                </a:solidFill>
                <a:effectLst>
                  <a:outerShdw blurRad="38100" dist="38100" dir="2700000" algn="tl">
                    <a:srgbClr val="C0C0C0"/>
                  </a:outerShdw>
                </a:effectLst>
              </a:rPr>
              <a:t>High</a:t>
            </a:r>
            <a:endParaRPr lang="en-GB" i="1" dirty="0">
              <a:solidFill>
                <a:schemeClr val="hlink"/>
              </a:solidFill>
              <a:effectLst>
                <a:outerShdw blurRad="38100" dist="38100" dir="2700000" algn="tl">
                  <a:srgbClr val="C0C0C0"/>
                </a:outerShdw>
              </a:effectLst>
            </a:endParaRPr>
          </a:p>
        </p:txBody>
      </p:sp>
      <p:sp>
        <p:nvSpPr>
          <p:cNvPr id="190485" name="Text Box 21"/>
          <p:cNvSpPr txBox="1">
            <a:spLocks noChangeArrowheads="1"/>
          </p:cNvSpPr>
          <p:nvPr/>
        </p:nvSpPr>
        <p:spPr bwMode="auto">
          <a:xfrm>
            <a:off x="4987925" y="3000375"/>
            <a:ext cx="1820863" cy="1169988"/>
          </a:xfrm>
          <a:prstGeom prst="rect">
            <a:avLst/>
          </a:prstGeom>
          <a:noFill/>
          <a:ln w="9525">
            <a:noFill/>
            <a:miter lim="800000"/>
            <a:headEnd/>
            <a:tailEnd/>
          </a:ln>
        </p:spPr>
        <p:txBody>
          <a:bodyPr wrap="none">
            <a:spAutoFit/>
          </a:bodyPr>
          <a:lstStyle/>
          <a:p>
            <a:pPr algn="ctr">
              <a:defRPr/>
            </a:pPr>
            <a:endParaRPr lang="en-GB" sz="1400" i="1" dirty="0">
              <a:effectLst>
                <a:outerShdw blurRad="38100" dist="38100" dir="2700000" algn="tl">
                  <a:srgbClr val="C0C0C0"/>
                </a:outerShdw>
              </a:effectLst>
            </a:endParaRPr>
          </a:p>
          <a:p>
            <a:pPr algn="ctr">
              <a:defRPr/>
            </a:pPr>
            <a:r>
              <a:rPr lang="en-GB" sz="1400" i="1" dirty="0">
                <a:effectLst>
                  <a:outerShdw blurRad="38100" dist="38100" dir="2700000" algn="tl">
                    <a:srgbClr val="C0C0C0"/>
                  </a:outerShdw>
                </a:effectLst>
              </a:rPr>
              <a:t>Increasing Maturity  </a:t>
            </a:r>
          </a:p>
          <a:p>
            <a:pPr algn="ctr">
              <a:defRPr/>
            </a:pPr>
            <a:r>
              <a:rPr lang="en-GB" sz="1400" i="1" dirty="0">
                <a:effectLst>
                  <a:outerShdw blurRad="38100" dist="38100" dir="2700000" algn="tl">
                    <a:srgbClr val="C0C0C0"/>
                  </a:outerShdw>
                </a:effectLst>
              </a:rPr>
              <a:t>in role</a:t>
            </a:r>
          </a:p>
          <a:p>
            <a:pPr algn="ctr">
              <a:defRPr/>
            </a:pPr>
            <a:r>
              <a:rPr lang="en-GB" sz="1400" i="1" dirty="0">
                <a:effectLst>
                  <a:outerShdw blurRad="38100" dist="38100" dir="2700000" algn="tl">
                    <a:srgbClr val="C0C0C0"/>
                  </a:outerShdw>
                </a:effectLst>
              </a:rPr>
              <a:t>Low Skill</a:t>
            </a:r>
          </a:p>
          <a:p>
            <a:pPr algn="ctr">
              <a:defRPr/>
            </a:pPr>
            <a:endParaRPr lang="en-GB" sz="1400" i="1" dirty="0">
              <a:effectLst>
                <a:outerShdw blurRad="38100" dist="38100" dir="2700000" algn="tl">
                  <a:srgbClr val="C0C0C0"/>
                </a:outerShdw>
              </a:effectLst>
            </a:endParaRPr>
          </a:p>
        </p:txBody>
      </p:sp>
      <p:sp>
        <p:nvSpPr>
          <p:cNvPr id="190486" name="Text Box 22"/>
          <p:cNvSpPr txBox="1">
            <a:spLocks noChangeArrowheads="1"/>
          </p:cNvSpPr>
          <p:nvPr/>
        </p:nvSpPr>
        <p:spPr bwMode="auto">
          <a:xfrm>
            <a:off x="3173413" y="5395913"/>
            <a:ext cx="1303337" cy="523875"/>
          </a:xfrm>
          <a:prstGeom prst="rect">
            <a:avLst/>
          </a:prstGeom>
          <a:noFill/>
          <a:ln w="9525">
            <a:noFill/>
            <a:miter lim="800000"/>
            <a:headEnd/>
            <a:tailEnd/>
          </a:ln>
        </p:spPr>
        <p:txBody>
          <a:bodyPr wrap="none">
            <a:spAutoFit/>
          </a:bodyPr>
          <a:lstStyle/>
          <a:p>
            <a:pPr algn="ctr">
              <a:defRPr/>
            </a:pPr>
            <a:r>
              <a:rPr lang="en-GB" sz="1400" i="1" dirty="0">
                <a:effectLst>
                  <a:outerShdw blurRad="38100" dist="38100" dir="2700000" algn="tl">
                    <a:srgbClr val="C0C0C0"/>
                  </a:outerShdw>
                </a:effectLst>
              </a:rPr>
              <a:t>High Maturity </a:t>
            </a:r>
          </a:p>
          <a:p>
            <a:pPr algn="ctr">
              <a:defRPr/>
            </a:pPr>
            <a:r>
              <a:rPr lang="en-GB" sz="1400" i="1" dirty="0">
                <a:effectLst>
                  <a:outerShdw blurRad="38100" dist="38100" dir="2700000" algn="tl">
                    <a:srgbClr val="C0C0C0"/>
                  </a:outerShdw>
                </a:effectLst>
              </a:rPr>
              <a:t>High Skill</a:t>
            </a:r>
          </a:p>
        </p:txBody>
      </p:sp>
      <p:sp>
        <p:nvSpPr>
          <p:cNvPr id="190487" name="Text Box 23"/>
          <p:cNvSpPr txBox="1">
            <a:spLocks noChangeArrowheads="1"/>
          </p:cNvSpPr>
          <p:nvPr/>
        </p:nvSpPr>
        <p:spPr bwMode="auto">
          <a:xfrm>
            <a:off x="5248275" y="5380038"/>
            <a:ext cx="1298575" cy="523875"/>
          </a:xfrm>
          <a:prstGeom prst="rect">
            <a:avLst/>
          </a:prstGeom>
          <a:noFill/>
          <a:ln w="9525">
            <a:noFill/>
            <a:miter lim="800000"/>
            <a:headEnd/>
            <a:tailEnd/>
          </a:ln>
        </p:spPr>
        <p:txBody>
          <a:bodyPr wrap="none">
            <a:spAutoFit/>
          </a:bodyPr>
          <a:lstStyle/>
          <a:p>
            <a:pPr algn="ctr">
              <a:defRPr/>
            </a:pPr>
            <a:r>
              <a:rPr lang="en-GB" sz="1400" i="1" dirty="0">
                <a:effectLst>
                  <a:outerShdw blurRad="38100" dist="38100" dir="2700000" algn="tl">
                    <a:srgbClr val="C0C0C0"/>
                  </a:outerShdw>
                </a:effectLst>
              </a:rPr>
              <a:t>Low maturity  </a:t>
            </a:r>
          </a:p>
          <a:p>
            <a:pPr algn="ctr">
              <a:defRPr/>
            </a:pPr>
            <a:r>
              <a:rPr lang="en-GB" sz="1400" i="1" dirty="0">
                <a:effectLst>
                  <a:outerShdw blurRad="38100" dist="38100" dir="2700000" algn="tl">
                    <a:srgbClr val="C0C0C0"/>
                  </a:outerShdw>
                </a:effectLst>
              </a:rPr>
              <a:t>Low skill</a:t>
            </a:r>
          </a:p>
        </p:txBody>
      </p:sp>
      <p:graphicFrame>
        <p:nvGraphicFramePr>
          <p:cNvPr id="190488" name="Object 5"/>
          <p:cNvGraphicFramePr>
            <a:graphicFrameLocks noChangeAspect="1"/>
          </p:cNvGraphicFramePr>
          <p:nvPr/>
        </p:nvGraphicFramePr>
        <p:xfrm>
          <a:off x="3429000" y="2514600"/>
          <a:ext cx="1335088" cy="1662113"/>
        </p:xfrm>
        <a:graphic>
          <a:graphicData uri="http://schemas.openxmlformats.org/presentationml/2006/ole">
            <mc:AlternateContent xmlns:mc="http://schemas.openxmlformats.org/markup-compatibility/2006">
              <mc:Choice xmlns:v="urn:schemas-microsoft-com:vml" Requires="v">
                <p:oleObj spid="_x0000_s3129" name="Designworks" r:id="rId10" imgW="2546604" imgH="3170225" progId="">
                  <p:embed/>
                </p:oleObj>
              </mc:Choice>
              <mc:Fallback>
                <p:oleObj name="Designworks" r:id="rId10" imgW="2546604" imgH="3170225" progId="">
                  <p:embed/>
                  <p:pic>
                    <p:nvPicPr>
                      <p:cNvPr id="0" name="Object 5"/>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3429000" y="2514600"/>
                        <a:ext cx="1335088" cy="166211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90489" name="Text Box 25"/>
          <p:cNvSpPr txBox="1">
            <a:spLocks noChangeArrowheads="1"/>
          </p:cNvSpPr>
          <p:nvPr/>
        </p:nvSpPr>
        <p:spPr bwMode="auto">
          <a:xfrm>
            <a:off x="3005138" y="3367088"/>
            <a:ext cx="1746250" cy="523875"/>
          </a:xfrm>
          <a:prstGeom prst="rect">
            <a:avLst/>
          </a:prstGeom>
          <a:noFill/>
          <a:ln w="9525">
            <a:noFill/>
            <a:miter lim="800000"/>
            <a:headEnd/>
            <a:tailEnd/>
          </a:ln>
        </p:spPr>
        <p:txBody>
          <a:bodyPr wrap="none">
            <a:spAutoFit/>
          </a:bodyPr>
          <a:lstStyle/>
          <a:p>
            <a:pPr algn="ctr">
              <a:defRPr/>
            </a:pPr>
            <a:r>
              <a:rPr lang="en-GB" sz="1400" i="1" dirty="0">
                <a:effectLst>
                  <a:outerShdw blurRad="38100" dist="38100" dir="2700000" algn="tl">
                    <a:srgbClr val="C0C0C0"/>
                  </a:outerShdw>
                </a:effectLst>
              </a:rPr>
              <a:t>Increasing Maturity </a:t>
            </a:r>
          </a:p>
          <a:p>
            <a:pPr algn="ctr">
              <a:defRPr/>
            </a:pPr>
            <a:r>
              <a:rPr lang="en-GB" sz="1400" i="1" dirty="0">
                <a:effectLst>
                  <a:outerShdw blurRad="38100" dist="38100" dir="2700000" algn="tl">
                    <a:srgbClr val="C0C0C0"/>
                  </a:outerShdw>
                </a:effectLst>
              </a:rPr>
              <a:t>High Skill</a:t>
            </a:r>
          </a:p>
        </p:txBody>
      </p:sp>
      <p:sp>
        <p:nvSpPr>
          <p:cNvPr id="190490" name="Text Box 26"/>
          <p:cNvSpPr txBox="1">
            <a:spLocks noChangeArrowheads="1"/>
          </p:cNvSpPr>
          <p:nvPr/>
        </p:nvSpPr>
        <p:spPr bwMode="auto">
          <a:xfrm>
            <a:off x="3041650" y="2678113"/>
            <a:ext cx="1708150" cy="769937"/>
          </a:xfrm>
          <a:prstGeom prst="rect">
            <a:avLst/>
          </a:prstGeom>
          <a:noFill/>
          <a:ln w="9525">
            <a:noFill/>
            <a:miter lim="800000"/>
            <a:headEnd/>
            <a:tailEnd/>
          </a:ln>
        </p:spPr>
        <p:txBody>
          <a:bodyPr wrap="none">
            <a:spAutoFit/>
          </a:bodyPr>
          <a:lstStyle/>
          <a:p>
            <a:pPr algn="ctr">
              <a:defRPr/>
            </a:pPr>
            <a:r>
              <a:rPr lang="en-GB" sz="2200" i="1" dirty="0">
                <a:solidFill>
                  <a:schemeClr val="hlink"/>
                </a:solidFill>
                <a:effectLst>
                  <a:outerShdw blurRad="38100" dist="38100" dir="2700000" algn="tl">
                    <a:srgbClr val="C0C0C0"/>
                  </a:outerShdw>
                </a:effectLst>
              </a:rPr>
              <a:t>S3 – </a:t>
            </a:r>
          </a:p>
          <a:p>
            <a:pPr algn="ctr">
              <a:defRPr/>
            </a:pPr>
            <a:r>
              <a:rPr lang="en-GB" sz="2200" i="1" dirty="0">
                <a:solidFill>
                  <a:schemeClr val="hlink"/>
                </a:solidFill>
                <a:effectLst>
                  <a:outerShdw blurRad="38100" dist="38100" dir="2700000" algn="tl">
                    <a:srgbClr val="C0C0C0"/>
                  </a:outerShdw>
                </a:effectLst>
              </a:rPr>
              <a:t>Participating</a:t>
            </a:r>
          </a:p>
        </p:txBody>
      </p:sp>
      <p:sp>
        <p:nvSpPr>
          <p:cNvPr id="3098" name="Text Box 27"/>
          <p:cNvSpPr txBox="1">
            <a:spLocks noChangeArrowheads="1"/>
          </p:cNvSpPr>
          <p:nvPr/>
        </p:nvSpPr>
        <p:spPr bwMode="auto">
          <a:xfrm>
            <a:off x="280988" y="5903913"/>
            <a:ext cx="1851025" cy="517525"/>
          </a:xfrm>
          <a:prstGeom prst="rect">
            <a:avLst/>
          </a:prstGeom>
          <a:noFill/>
          <a:ln w="9525">
            <a:noFill/>
            <a:miter lim="800000"/>
            <a:headEnd/>
            <a:tailEnd/>
          </a:ln>
        </p:spPr>
        <p:txBody>
          <a:bodyPr wrap="none">
            <a:spAutoFit/>
          </a:bodyPr>
          <a:lstStyle/>
          <a:p>
            <a:pPr algn="ctr"/>
            <a:r>
              <a:rPr lang="en-GB" sz="1400">
                <a:solidFill>
                  <a:schemeClr val="folHlink"/>
                </a:solidFill>
              </a:rPr>
              <a:t>Hersey &amp; Blanchards</a:t>
            </a:r>
          </a:p>
          <a:p>
            <a:pPr algn="ctr"/>
            <a:r>
              <a:rPr lang="en-GB" sz="1400">
                <a:solidFill>
                  <a:schemeClr val="folHlink"/>
                </a:solidFill>
              </a:rPr>
              <a:t>(1988)</a:t>
            </a:r>
          </a:p>
        </p:txBody>
      </p:sp>
      <p:sp>
        <p:nvSpPr>
          <p:cNvPr id="3099" name="Text Box 31"/>
          <p:cNvSpPr txBox="1">
            <a:spLocks noChangeArrowheads="1"/>
          </p:cNvSpPr>
          <p:nvPr/>
        </p:nvSpPr>
        <p:spPr bwMode="auto">
          <a:xfrm>
            <a:off x="4962525" y="2292350"/>
            <a:ext cx="1147763" cy="461963"/>
          </a:xfrm>
          <a:prstGeom prst="rect">
            <a:avLst/>
          </a:prstGeom>
          <a:noFill/>
          <a:ln w="9525">
            <a:noFill/>
            <a:miter lim="800000"/>
            <a:headEnd/>
            <a:tailEnd/>
          </a:ln>
        </p:spPr>
        <p:txBody>
          <a:bodyPr wrap="none">
            <a:spAutoFit/>
          </a:bodyPr>
          <a:lstStyle/>
          <a:p>
            <a:r>
              <a:rPr lang="en-GB" sz="1200">
                <a:solidFill>
                  <a:schemeClr val="hlink"/>
                </a:solidFill>
              </a:rPr>
              <a:t>High Direction</a:t>
            </a:r>
          </a:p>
          <a:p>
            <a:r>
              <a:rPr lang="en-GB" sz="1200">
                <a:solidFill>
                  <a:schemeClr val="hlink"/>
                </a:solidFill>
              </a:rPr>
              <a:t>High Support</a:t>
            </a:r>
          </a:p>
        </p:txBody>
      </p:sp>
      <p:sp>
        <p:nvSpPr>
          <p:cNvPr id="3100" name="Text Box 32"/>
          <p:cNvSpPr txBox="1">
            <a:spLocks noChangeArrowheads="1"/>
          </p:cNvSpPr>
          <p:nvPr/>
        </p:nvSpPr>
        <p:spPr bwMode="auto">
          <a:xfrm>
            <a:off x="4975225" y="4362450"/>
            <a:ext cx="1147763" cy="461963"/>
          </a:xfrm>
          <a:prstGeom prst="rect">
            <a:avLst/>
          </a:prstGeom>
          <a:noFill/>
          <a:ln w="9525">
            <a:noFill/>
            <a:miter lim="800000"/>
            <a:headEnd/>
            <a:tailEnd/>
          </a:ln>
        </p:spPr>
        <p:txBody>
          <a:bodyPr wrap="none">
            <a:spAutoFit/>
          </a:bodyPr>
          <a:lstStyle/>
          <a:p>
            <a:r>
              <a:rPr lang="en-GB" sz="1200">
                <a:solidFill>
                  <a:schemeClr val="hlink"/>
                </a:solidFill>
              </a:rPr>
              <a:t>High Direction</a:t>
            </a:r>
          </a:p>
          <a:p>
            <a:r>
              <a:rPr lang="en-GB" sz="1200">
                <a:solidFill>
                  <a:schemeClr val="hlink"/>
                </a:solidFill>
              </a:rPr>
              <a:t>Low Support</a:t>
            </a:r>
          </a:p>
        </p:txBody>
      </p:sp>
      <p:sp>
        <p:nvSpPr>
          <p:cNvPr id="3101" name="Text Box 33"/>
          <p:cNvSpPr txBox="1">
            <a:spLocks noChangeArrowheads="1"/>
          </p:cNvSpPr>
          <p:nvPr/>
        </p:nvSpPr>
        <p:spPr bwMode="auto">
          <a:xfrm>
            <a:off x="2879725" y="2279650"/>
            <a:ext cx="1109663" cy="461963"/>
          </a:xfrm>
          <a:prstGeom prst="rect">
            <a:avLst/>
          </a:prstGeom>
          <a:noFill/>
          <a:ln w="9525">
            <a:noFill/>
            <a:miter lim="800000"/>
            <a:headEnd/>
            <a:tailEnd/>
          </a:ln>
        </p:spPr>
        <p:txBody>
          <a:bodyPr wrap="none">
            <a:spAutoFit/>
          </a:bodyPr>
          <a:lstStyle/>
          <a:p>
            <a:r>
              <a:rPr lang="en-GB" sz="1200">
                <a:solidFill>
                  <a:schemeClr val="hlink"/>
                </a:solidFill>
              </a:rPr>
              <a:t>Low Direction</a:t>
            </a:r>
          </a:p>
          <a:p>
            <a:r>
              <a:rPr lang="en-GB" sz="1200">
                <a:solidFill>
                  <a:schemeClr val="hlink"/>
                </a:solidFill>
              </a:rPr>
              <a:t>High Support</a:t>
            </a:r>
          </a:p>
        </p:txBody>
      </p:sp>
      <p:sp>
        <p:nvSpPr>
          <p:cNvPr id="3102" name="Text Box 34"/>
          <p:cNvSpPr txBox="1">
            <a:spLocks noChangeArrowheads="1"/>
          </p:cNvSpPr>
          <p:nvPr/>
        </p:nvSpPr>
        <p:spPr bwMode="auto">
          <a:xfrm>
            <a:off x="2854325" y="4375150"/>
            <a:ext cx="1389063" cy="457200"/>
          </a:xfrm>
          <a:prstGeom prst="rect">
            <a:avLst/>
          </a:prstGeom>
          <a:noFill/>
          <a:ln w="9525">
            <a:noFill/>
            <a:miter lim="800000"/>
            <a:headEnd/>
            <a:tailEnd/>
          </a:ln>
        </p:spPr>
        <p:txBody>
          <a:bodyPr wrap="none">
            <a:spAutoFit/>
          </a:bodyPr>
          <a:lstStyle/>
          <a:p>
            <a:r>
              <a:rPr lang="en-GB" sz="1200">
                <a:solidFill>
                  <a:schemeClr val="hlink"/>
                </a:solidFill>
              </a:rPr>
              <a:t>Low Task</a:t>
            </a:r>
          </a:p>
          <a:p>
            <a:r>
              <a:rPr lang="en-GB" sz="1200">
                <a:solidFill>
                  <a:schemeClr val="hlink"/>
                </a:solidFill>
              </a:rPr>
              <a:t>Low Relationships</a:t>
            </a:r>
          </a:p>
        </p:txBody>
      </p:sp>
    </p:spTree>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Blake &amp; Moulton – Managerial Style Grid</a:t>
            </a:r>
            <a:endParaRPr lang="en-GB" dirty="0"/>
          </a:p>
        </p:txBody>
      </p:sp>
      <p:pic>
        <p:nvPicPr>
          <p:cNvPr id="105474" name="Picture 2" descr="http://coachingcosmos.com/resources/Leadership+grid+2.jpg"/>
          <p:cNvPicPr>
            <a:picLocks noChangeAspect="1" noChangeArrowheads="1"/>
          </p:cNvPicPr>
          <p:nvPr/>
        </p:nvPicPr>
        <p:blipFill>
          <a:blip r:embed="rId2" cstate="print"/>
          <a:srcRect/>
          <a:stretch>
            <a:fillRect/>
          </a:stretch>
        </p:blipFill>
        <p:spPr bwMode="auto">
          <a:xfrm>
            <a:off x="1907704" y="1988840"/>
            <a:ext cx="5200650" cy="4562476"/>
          </a:xfrm>
          <a:prstGeom prst="rect">
            <a:avLst/>
          </a:prstGeom>
          <a:noFill/>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3"/>
          <p:cNvSpPr>
            <a:spLocks noGrp="1"/>
          </p:cNvSpPr>
          <p:nvPr>
            <p:ph type="ctrTitle"/>
          </p:nvPr>
        </p:nvSpPr>
        <p:spPr>
          <a:xfrm>
            <a:off x="1371600" y="1714500"/>
            <a:ext cx="7772400" cy="1143000"/>
          </a:xfrm>
        </p:spPr>
        <p:txBody>
          <a:bodyPr/>
          <a:lstStyle/>
          <a:p>
            <a:r>
              <a:rPr lang="en-GB" smtClean="0"/>
              <a:t>Management</a:t>
            </a:r>
          </a:p>
        </p:txBody>
      </p:sp>
      <p:sp>
        <p:nvSpPr>
          <p:cNvPr id="38915" name="Subtitle 4"/>
          <p:cNvSpPr>
            <a:spLocks noGrp="1"/>
          </p:cNvSpPr>
          <p:nvPr>
            <p:ph type="subTitle" idx="1"/>
          </p:nvPr>
        </p:nvSpPr>
        <p:spPr/>
        <p:txBody>
          <a:bodyPr/>
          <a:lstStyle/>
          <a:p>
            <a:r>
              <a:rPr lang="en-US" dirty="0" smtClean="0"/>
              <a:t>Or leadership?</a:t>
            </a:r>
          </a:p>
        </p:txBody>
      </p:sp>
    </p:spTree>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a:spLocks noChangeArrowheads="1"/>
          </p:cNvSpPr>
          <p:nvPr/>
        </p:nvSpPr>
        <p:spPr bwMode="auto">
          <a:xfrm>
            <a:off x="1714500" y="4140200"/>
            <a:ext cx="1054100" cy="461963"/>
          </a:xfrm>
          <a:prstGeom prst="rect">
            <a:avLst/>
          </a:prstGeom>
          <a:noFill/>
          <a:ln w="9525">
            <a:noFill/>
            <a:miter lim="800000"/>
            <a:headEnd/>
            <a:tailEnd/>
          </a:ln>
        </p:spPr>
        <p:txBody>
          <a:bodyPr wrap="none">
            <a:spAutoFit/>
          </a:bodyPr>
          <a:lstStyle/>
          <a:p>
            <a:r>
              <a:rPr lang="en-GB">
                <a:solidFill>
                  <a:srgbClr val="FF0000"/>
                </a:solidFill>
              </a:rPr>
              <a:t>TASKS</a:t>
            </a:r>
          </a:p>
        </p:txBody>
      </p:sp>
      <p:sp>
        <p:nvSpPr>
          <p:cNvPr id="5" name="TextBox 4"/>
          <p:cNvSpPr txBox="1">
            <a:spLocks noChangeArrowheads="1"/>
          </p:cNvSpPr>
          <p:nvPr/>
        </p:nvSpPr>
        <p:spPr bwMode="auto">
          <a:xfrm>
            <a:off x="5676900" y="4114800"/>
            <a:ext cx="1243013" cy="461963"/>
          </a:xfrm>
          <a:prstGeom prst="rect">
            <a:avLst/>
          </a:prstGeom>
          <a:noFill/>
          <a:ln w="9525">
            <a:noFill/>
            <a:miter lim="800000"/>
            <a:headEnd/>
            <a:tailEnd/>
          </a:ln>
        </p:spPr>
        <p:txBody>
          <a:bodyPr wrap="none">
            <a:spAutoFit/>
          </a:bodyPr>
          <a:lstStyle/>
          <a:p>
            <a:r>
              <a:rPr lang="en-GB">
                <a:solidFill>
                  <a:srgbClr val="00B050"/>
                </a:solidFill>
              </a:rPr>
              <a:t>PEOPLE</a:t>
            </a:r>
          </a:p>
        </p:txBody>
      </p:sp>
      <p:cxnSp>
        <p:nvCxnSpPr>
          <p:cNvPr id="7" name="Straight Connector 6"/>
          <p:cNvCxnSpPr>
            <a:cxnSpLocks noChangeShapeType="1"/>
          </p:cNvCxnSpPr>
          <p:nvPr/>
        </p:nvCxnSpPr>
        <p:spPr bwMode="auto">
          <a:xfrm flipV="1">
            <a:off x="1638300" y="3517900"/>
            <a:ext cx="5537200" cy="12700"/>
          </a:xfrm>
          <a:prstGeom prst="line">
            <a:avLst/>
          </a:prstGeom>
          <a:noFill/>
          <a:ln w="57150" algn="ctr">
            <a:solidFill>
              <a:schemeClr val="tx1"/>
            </a:solidFill>
            <a:round/>
            <a:headEnd/>
            <a:tailEnd/>
          </a:ln>
        </p:spPr>
      </p:cxnSp>
      <p:sp>
        <p:nvSpPr>
          <p:cNvPr id="9" name="Isosceles Triangle 8"/>
          <p:cNvSpPr>
            <a:spLocks noChangeArrowheads="1"/>
          </p:cNvSpPr>
          <p:nvPr/>
        </p:nvSpPr>
        <p:spPr bwMode="auto">
          <a:xfrm>
            <a:off x="4279900" y="3530600"/>
            <a:ext cx="558800" cy="914400"/>
          </a:xfrm>
          <a:prstGeom prst="triangle">
            <a:avLst>
              <a:gd name="adj" fmla="val 50000"/>
            </a:avLst>
          </a:prstGeom>
          <a:solidFill>
            <a:schemeClr val="accent1"/>
          </a:solidFill>
          <a:ln w="9525" algn="ctr">
            <a:solidFill>
              <a:schemeClr val="tx1"/>
            </a:solidFill>
            <a:round/>
            <a:headEnd/>
            <a:tailEnd/>
          </a:ln>
        </p:spPr>
        <p:txBody>
          <a:bodyPr wrap="none"/>
          <a:lstStyle/>
          <a:p>
            <a:endParaRPr lang="en-US"/>
          </a:p>
        </p:txBody>
      </p:sp>
      <p:sp>
        <p:nvSpPr>
          <p:cNvPr id="12" name="TextBox 11"/>
          <p:cNvSpPr txBox="1">
            <a:spLocks noChangeArrowheads="1"/>
          </p:cNvSpPr>
          <p:nvPr/>
        </p:nvSpPr>
        <p:spPr bwMode="auto">
          <a:xfrm>
            <a:off x="1460500" y="4749800"/>
            <a:ext cx="1943100" cy="461963"/>
          </a:xfrm>
          <a:prstGeom prst="rect">
            <a:avLst/>
          </a:prstGeom>
          <a:noFill/>
          <a:ln w="9525">
            <a:noFill/>
            <a:miter lim="800000"/>
            <a:headEnd/>
            <a:tailEnd/>
          </a:ln>
        </p:spPr>
        <p:txBody>
          <a:bodyPr wrap="none">
            <a:spAutoFit/>
          </a:bodyPr>
          <a:lstStyle/>
          <a:p>
            <a:r>
              <a:rPr lang="en-GB">
                <a:solidFill>
                  <a:srgbClr val="FF0000"/>
                </a:solidFill>
              </a:rPr>
              <a:t>Management</a:t>
            </a:r>
          </a:p>
        </p:txBody>
      </p:sp>
      <p:sp>
        <p:nvSpPr>
          <p:cNvPr id="13" name="TextBox 12"/>
          <p:cNvSpPr txBox="1">
            <a:spLocks noChangeArrowheads="1"/>
          </p:cNvSpPr>
          <p:nvPr/>
        </p:nvSpPr>
        <p:spPr bwMode="auto">
          <a:xfrm>
            <a:off x="5461000" y="4711700"/>
            <a:ext cx="1654175" cy="461963"/>
          </a:xfrm>
          <a:prstGeom prst="rect">
            <a:avLst/>
          </a:prstGeom>
          <a:noFill/>
          <a:ln w="9525">
            <a:noFill/>
            <a:miter lim="800000"/>
            <a:headEnd/>
            <a:tailEnd/>
          </a:ln>
        </p:spPr>
        <p:txBody>
          <a:bodyPr wrap="none">
            <a:spAutoFit/>
          </a:bodyPr>
          <a:lstStyle/>
          <a:p>
            <a:r>
              <a:rPr lang="en-GB">
                <a:solidFill>
                  <a:srgbClr val="00B050"/>
                </a:solidFill>
              </a:rPr>
              <a:t>Leadership</a:t>
            </a:r>
          </a:p>
        </p:txBody>
      </p:sp>
      <p:sp>
        <p:nvSpPr>
          <p:cNvPr id="14" name="TextBox 13"/>
          <p:cNvSpPr txBox="1"/>
          <p:nvPr/>
        </p:nvSpPr>
        <p:spPr>
          <a:xfrm>
            <a:off x="1371600" y="889000"/>
            <a:ext cx="5657850" cy="708025"/>
          </a:xfrm>
          <a:prstGeom prst="rect">
            <a:avLst/>
          </a:prstGeom>
          <a:noFill/>
        </p:spPr>
        <p:txBody>
          <a:bodyPr wrap="none">
            <a:spAutoFit/>
          </a:bodyPr>
          <a:lstStyle/>
          <a:p>
            <a:pPr>
              <a:defRPr/>
            </a:pPr>
            <a:r>
              <a:rPr lang="en-GB" sz="4000" dirty="0">
                <a:solidFill>
                  <a:schemeClr val="tx2">
                    <a:lumMod val="75000"/>
                  </a:schemeClr>
                </a:solidFill>
              </a:rPr>
              <a:t>A very difficult balance!!</a:t>
            </a:r>
          </a:p>
        </p:txBody>
      </p:sp>
      <p:sp>
        <p:nvSpPr>
          <p:cNvPr id="15" name="TextBox 14"/>
          <p:cNvSpPr txBox="1">
            <a:spLocks noChangeArrowheads="1"/>
          </p:cNvSpPr>
          <p:nvPr/>
        </p:nvSpPr>
        <p:spPr bwMode="auto">
          <a:xfrm>
            <a:off x="1549400" y="5270500"/>
            <a:ext cx="2297113" cy="1200150"/>
          </a:xfrm>
          <a:prstGeom prst="rect">
            <a:avLst/>
          </a:prstGeom>
          <a:noFill/>
          <a:ln w="9525">
            <a:noFill/>
            <a:miter lim="800000"/>
            <a:headEnd/>
            <a:tailEnd/>
          </a:ln>
        </p:spPr>
        <p:txBody>
          <a:bodyPr wrap="none">
            <a:spAutoFit/>
          </a:bodyPr>
          <a:lstStyle/>
          <a:p>
            <a:pPr>
              <a:buFont typeface="Arial" charset="0"/>
              <a:buChar char="•"/>
            </a:pPr>
            <a:r>
              <a:rPr lang="en-GB" i="1">
                <a:solidFill>
                  <a:srgbClr val="FF0000"/>
                </a:solidFill>
              </a:rPr>
              <a:t>Intellect</a:t>
            </a:r>
          </a:p>
          <a:p>
            <a:pPr>
              <a:buFont typeface="Arial" charset="0"/>
              <a:buChar char="•"/>
            </a:pPr>
            <a:r>
              <a:rPr lang="en-GB" i="1">
                <a:solidFill>
                  <a:srgbClr val="FF0000"/>
                </a:solidFill>
              </a:rPr>
              <a:t>Process</a:t>
            </a:r>
          </a:p>
          <a:p>
            <a:pPr>
              <a:buFont typeface="Arial" charset="0"/>
              <a:buChar char="•"/>
            </a:pPr>
            <a:r>
              <a:rPr lang="en-GB" i="1">
                <a:solidFill>
                  <a:srgbClr val="FF0000"/>
                </a:solidFill>
              </a:rPr>
              <a:t>Rules and regs</a:t>
            </a:r>
          </a:p>
        </p:txBody>
      </p:sp>
      <p:sp>
        <p:nvSpPr>
          <p:cNvPr id="16" name="TextBox 15"/>
          <p:cNvSpPr txBox="1">
            <a:spLocks noChangeArrowheads="1"/>
          </p:cNvSpPr>
          <p:nvPr/>
        </p:nvSpPr>
        <p:spPr bwMode="auto">
          <a:xfrm>
            <a:off x="5549900" y="5130800"/>
            <a:ext cx="2743200" cy="1570038"/>
          </a:xfrm>
          <a:prstGeom prst="rect">
            <a:avLst/>
          </a:prstGeom>
          <a:noFill/>
          <a:ln w="9525">
            <a:noFill/>
            <a:miter lim="800000"/>
            <a:headEnd/>
            <a:tailEnd/>
          </a:ln>
        </p:spPr>
        <p:txBody>
          <a:bodyPr wrap="none">
            <a:spAutoFit/>
          </a:bodyPr>
          <a:lstStyle/>
          <a:p>
            <a:pPr>
              <a:buFont typeface="Arial" charset="0"/>
              <a:buChar char="•"/>
            </a:pPr>
            <a:r>
              <a:rPr lang="en-GB" i="1">
                <a:solidFill>
                  <a:srgbClr val="00B050"/>
                </a:solidFill>
              </a:rPr>
              <a:t>Feelings/emotions</a:t>
            </a:r>
          </a:p>
          <a:p>
            <a:pPr>
              <a:buFont typeface="Arial" charset="0"/>
              <a:buChar char="•"/>
            </a:pPr>
            <a:r>
              <a:rPr lang="en-GB" i="1">
                <a:solidFill>
                  <a:srgbClr val="00B050"/>
                </a:solidFill>
              </a:rPr>
              <a:t>Needs</a:t>
            </a:r>
          </a:p>
          <a:p>
            <a:pPr>
              <a:buFont typeface="Arial" charset="0"/>
              <a:buChar char="•"/>
            </a:pPr>
            <a:r>
              <a:rPr lang="en-GB" i="1">
                <a:solidFill>
                  <a:srgbClr val="00B050"/>
                </a:solidFill>
              </a:rPr>
              <a:t>Values</a:t>
            </a:r>
          </a:p>
          <a:p>
            <a:pPr>
              <a:buFont typeface="Arial" charset="0"/>
              <a:buChar char="•"/>
            </a:pPr>
            <a:r>
              <a:rPr lang="en-GB" i="1">
                <a:solidFill>
                  <a:srgbClr val="00B050"/>
                </a:solidFill>
              </a:rPr>
              <a:t>Motivators</a:t>
            </a:r>
          </a:p>
        </p:txBody>
      </p:sp>
      <p:sp>
        <p:nvSpPr>
          <p:cNvPr id="17" name="Cloud 16"/>
          <p:cNvSpPr/>
          <p:nvPr/>
        </p:nvSpPr>
        <p:spPr bwMode="auto">
          <a:xfrm>
            <a:off x="838200" y="1993900"/>
            <a:ext cx="2197100" cy="927100"/>
          </a:xfrm>
          <a:prstGeom prst="cloud">
            <a:avLst/>
          </a:prstGeom>
          <a:gradFill flip="none" rotWithShape="1">
            <a:gsLst>
              <a:gs pos="0">
                <a:srgbClr val="FF0000">
                  <a:tint val="66000"/>
                  <a:satMod val="160000"/>
                </a:srgbClr>
              </a:gs>
              <a:gs pos="50000">
                <a:srgbClr val="FF0000">
                  <a:tint val="44500"/>
                  <a:satMod val="160000"/>
                </a:srgbClr>
              </a:gs>
              <a:gs pos="100000">
                <a:srgbClr val="FF0000">
                  <a:tint val="23500"/>
                  <a:satMod val="160000"/>
                </a:srgbClr>
              </a:gs>
            </a:gsLst>
            <a:lin ang="5400000" scaled="1"/>
            <a:tileRect/>
          </a:gradFill>
          <a:ln w="9525" cap="flat" cmpd="sng" algn="ctr">
            <a:solidFill>
              <a:schemeClr val="tx1"/>
            </a:solidFill>
            <a:prstDash val="solid"/>
            <a:round/>
            <a:headEnd type="none" w="med" len="med"/>
            <a:tailEnd type="none" w="med" len="med"/>
          </a:ln>
          <a:effectLst/>
        </p:spPr>
        <p:txBody>
          <a:bodyPr wrap="none"/>
          <a:lstStyle/>
          <a:p>
            <a:pPr>
              <a:defRPr/>
            </a:pPr>
            <a:r>
              <a:rPr lang="en-GB" dirty="0"/>
              <a:t>“Control”</a:t>
            </a:r>
          </a:p>
        </p:txBody>
      </p:sp>
      <p:sp>
        <p:nvSpPr>
          <p:cNvPr id="18" name="Cloud 17"/>
          <p:cNvSpPr/>
          <p:nvPr/>
        </p:nvSpPr>
        <p:spPr bwMode="auto">
          <a:xfrm>
            <a:off x="6248400" y="2044700"/>
            <a:ext cx="2044700" cy="939800"/>
          </a:xfrm>
          <a:prstGeom prst="cloud">
            <a:avLst/>
          </a:prstGeom>
          <a:gradFill flip="none" rotWithShape="1">
            <a:gsLst>
              <a:gs pos="0">
                <a:srgbClr val="00B050">
                  <a:tint val="66000"/>
                  <a:satMod val="160000"/>
                </a:srgbClr>
              </a:gs>
              <a:gs pos="50000">
                <a:srgbClr val="00B050">
                  <a:tint val="44500"/>
                  <a:satMod val="160000"/>
                </a:srgbClr>
              </a:gs>
              <a:gs pos="100000">
                <a:srgbClr val="00B050">
                  <a:tint val="23500"/>
                  <a:satMod val="160000"/>
                </a:srgbClr>
              </a:gs>
            </a:gsLst>
            <a:lin ang="5400000" scaled="1"/>
            <a:tileRect/>
          </a:gradFill>
          <a:ln w="9525" cap="flat" cmpd="sng" algn="ctr">
            <a:solidFill>
              <a:schemeClr val="tx1"/>
            </a:solidFill>
            <a:prstDash val="solid"/>
            <a:round/>
            <a:headEnd type="none" w="med" len="med"/>
            <a:tailEnd type="none" w="med" len="med"/>
          </a:ln>
          <a:effectLst/>
        </p:spPr>
        <p:txBody>
          <a:bodyPr wrap="none"/>
          <a:lstStyle/>
          <a:p>
            <a:pPr>
              <a:defRPr/>
            </a:pPr>
            <a:r>
              <a:rPr lang="en-GB" dirty="0"/>
              <a:t>“Freedom”</a:t>
            </a:r>
          </a:p>
        </p:txBody>
      </p:sp>
    </p:spTree>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p:txBody>
          <a:bodyPr/>
          <a:lstStyle/>
          <a:p>
            <a:r>
              <a:rPr lang="en-GB" smtClean="0"/>
              <a:t>Leadership </a:t>
            </a:r>
            <a:br>
              <a:rPr lang="en-GB" smtClean="0"/>
            </a:br>
            <a:r>
              <a:rPr lang="en-GB" smtClean="0"/>
              <a:t>– addresses ‘Why’ and people</a:t>
            </a:r>
          </a:p>
        </p:txBody>
      </p:sp>
      <p:sp>
        <p:nvSpPr>
          <p:cNvPr id="47107" name="Rectangle 3"/>
          <p:cNvSpPr>
            <a:spLocks noGrp="1" noChangeArrowheads="1"/>
          </p:cNvSpPr>
          <p:nvPr>
            <p:ph type="body" idx="1"/>
          </p:nvPr>
        </p:nvSpPr>
        <p:spPr/>
        <p:txBody>
          <a:bodyPr/>
          <a:lstStyle/>
          <a:p>
            <a:pPr>
              <a:lnSpc>
                <a:spcPct val="80000"/>
              </a:lnSpc>
            </a:pPr>
            <a:r>
              <a:rPr lang="en-GB" sz="1900" smtClean="0"/>
              <a:t>By example</a:t>
            </a:r>
          </a:p>
          <a:p>
            <a:pPr>
              <a:lnSpc>
                <a:spcPct val="80000"/>
              </a:lnSpc>
            </a:pPr>
            <a:r>
              <a:rPr lang="en-GB" sz="1900" smtClean="0"/>
              <a:t>Looks at overall objectives</a:t>
            </a:r>
          </a:p>
          <a:p>
            <a:pPr>
              <a:lnSpc>
                <a:spcPct val="80000"/>
              </a:lnSpc>
            </a:pPr>
            <a:r>
              <a:rPr lang="en-GB" sz="1900" smtClean="0"/>
              <a:t>Inspires</a:t>
            </a:r>
          </a:p>
          <a:p>
            <a:pPr>
              <a:lnSpc>
                <a:spcPct val="80000"/>
              </a:lnSpc>
            </a:pPr>
            <a:r>
              <a:rPr lang="en-GB" sz="1900" smtClean="0"/>
              <a:t>Communicates goal</a:t>
            </a:r>
          </a:p>
          <a:p>
            <a:pPr>
              <a:lnSpc>
                <a:spcPct val="80000"/>
              </a:lnSpc>
            </a:pPr>
            <a:r>
              <a:rPr lang="en-GB" sz="1900" smtClean="0"/>
              <a:t>Vision</a:t>
            </a:r>
          </a:p>
          <a:p>
            <a:pPr>
              <a:lnSpc>
                <a:spcPct val="80000"/>
              </a:lnSpc>
            </a:pPr>
            <a:r>
              <a:rPr lang="en-GB" sz="1900" smtClean="0"/>
              <a:t>Can see outcome</a:t>
            </a:r>
          </a:p>
          <a:p>
            <a:pPr>
              <a:lnSpc>
                <a:spcPct val="80000"/>
              </a:lnSpc>
            </a:pPr>
            <a:r>
              <a:rPr lang="en-GB" sz="1900" smtClean="0"/>
              <a:t>Sets direction</a:t>
            </a:r>
          </a:p>
          <a:p>
            <a:pPr>
              <a:lnSpc>
                <a:spcPct val="80000"/>
              </a:lnSpc>
            </a:pPr>
            <a:r>
              <a:rPr lang="en-GB" sz="1900" smtClean="0"/>
              <a:t>Focus on people</a:t>
            </a:r>
          </a:p>
          <a:p>
            <a:pPr>
              <a:lnSpc>
                <a:spcPct val="80000"/>
              </a:lnSpc>
            </a:pPr>
            <a:r>
              <a:rPr lang="en-GB" sz="1900" smtClean="0"/>
              <a:t>Influences</a:t>
            </a:r>
          </a:p>
          <a:p>
            <a:pPr>
              <a:lnSpc>
                <a:spcPct val="80000"/>
              </a:lnSpc>
            </a:pPr>
            <a:r>
              <a:rPr lang="en-GB" sz="1900" smtClean="0"/>
              <a:t>Motivates</a:t>
            </a:r>
          </a:p>
          <a:p>
            <a:pPr>
              <a:lnSpc>
                <a:spcPct val="80000"/>
              </a:lnSpc>
            </a:pPr>
            <a:r>
              <a:rPr lang="en-GB" sz="1900" smtClean="0"/>
              <a:t>Builds</a:t>
            </a:r>
          </a:p>
          <a:p>
            <a:pPr>
              <a:lnSpc>
                <a:spcPct val="80000"/>
              </a:lnSpc>
            </a:pPr>
            <a:r>
              <a:rPr lang="en-GB" sz="1900" smtClean="0"/>
              <a:t>Shapes rules to make things better</a:t>
            </a:r>
          </a:p>
          <a:p>
            <a:pPr>
              <a:lnSpc>
                <a:spcPct val="80000"/>
              </a:lnSpc>
            </a:pPr>
            <a:r>
              <a:rPr lang="en-GB" sz="1900" smtClean="0"/>
              <a:t>Delegating</a:t>
            </a:r>
          </a:p>
          <a:p>
            <a:pPr>
              <a:lnSpc>
                <a:spcPct val="80000"/>
              </a:lnSpc>
            </a:pPr>
            <a:r>
              <a:rPr lang="en-GB" sz="1900" smtClean="0"/>
              <a:t>Doing right things </a:t>
            </a:r>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ctrTitle"/>
          </p:nvPr>
        </p:nvSpPr>
        <p:spPr/>
        <p:txBody>
          <a:bodyPr/>
          <a:lstStyle/>
          <a:p>
            <a:r>
              <a:rPr lang="en-GB" dirty="0" smtClean="0"/>
              <a:t>Introduction</a:t>
            </a:r>
          </a:p>
        </p:txBody>
      </p:sp>
      <p:sp>
        <p:nvSpPr>
          <p:cNvPr id="14339" name="Subtitle 2"/>
          <p:cNvSpPr>
            <a:spLocks noGrp="1"/>
          </p:cNvSpPr>
          <p:nvPr>
            <p:ph type="subTitle" idx="1"/>
          </p:nvPr>
        </p:nvSpPr>
        <p:spPr/>
        <p:txBody>
          <a:bodyPr/>
          <a:lstStyle/>
          <a:p>
            <a:endParaRPr lang="en-US" dirty="0" smtClean="0"/>
          </a:p>
          <a:p>
            <a:r>
              <a:rPr lang="en-US" dirty="0" smtClean="0"/>
              <a:t>Housekeeping</a:t>
            </a:r>
          </a:p>
        </p:txBody>
      </p:sp>
    </p:spTree>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8130" name="Rectangle 2"/>
          <p:cNvSpPr>
            <a:spLocks noGrp="1" noChangeArrowheads="1"/>
          </p:cNvSpPr>
          <p:nvPr>
            <p:ph type="title"/>
          </p:nvPr>
        </p:nvSpPr>
        <p:spPr/>
        <p:txBody>
          <a:bodyPr/>
          <a:lstStyle/>
          <a:p>
            <a:r>
              <a:rPr lang="en-GB" smtClean="0"/>
              <a:t>Management </a:t>
            </a:r>
            <a:br>
              <a:rPr lang="en-GB" smtClean="0"/>
            </a:br>
            <a:r>
              <a:rPr lang="en-GB" smtClean="0"/>
              <a:t>– addresses ‘How’ and task</a:t>
            </a:r>
          </a:p>
        </p:txBody>
      </p:sp>
      <p:sp>
        <p:nvSpPr>
          <p:cNvPr id="48131" name="Rectangle 3"/>
          <p:cNvSpPr>
            <a:spLocks noGrp="1" noChangeArrowheads="1"/>
          </p:cNvSpPr>
          <p:nvPr>
            <p:ph type="body" idx="1"/>
          </p:nvPr>
        </p:nvSpPr>
        <p:spPr/>
        <p:txBody>
          <a:bodyPr/>
          <a:lstStyle/>
          <a:p>
            <a:pPr>
              <a:lnSpc>
                <a:spcPct val="80000"/>
              </a:lnSpc>
            </a:pPr>
            <a:r>
              <a:rPr lang="en-GB" sz="1900" smtClean="0"/>
              <a:t>More bureaucratic</a:t>
            </a:r>
          </a:p>
          <a:p>
            <a:pPr>
              <a:lnSpc>
                <a:spcPct val="80000"/>
              </a:lnSpc>
            </a:pPr>
            <a:r>
              <a:rPr lang="en-GB" sz="1900" smtClean="0"/>
              <a:t>Manage objectives</a:t>
            </a:r>
          </a:p>
          <a:p>
            <a:pPr>
              <a:lnSpc>
                <a:spcPct val="80000"/>
              </a:lnSpc>
            </a:pPr>
            <a:r>
              <a:rPr lang="en-GB" sz="1900" smtClean="0"/>
              <a:t>Achieve goals</a:t>
            </a:r>
          </a:p>
          <a:p>
            <a:pPr>
              <a:lnSpc>
                <a:spcPct val="80000"/>
              </a:lnSpc>
            </a:pPr>
            <a:r>
              <a:rPr lang="en-GB" sz="1900" smtClean="0"/>
              <a:t>Motivate people</a:t>
            </a:r>
          </a:p>
          <a:p>
            <a:pPr>
              <a:lnSpc>
                <a:spcPct val="80000"/>
              </a:lnSpc>
            </a:pPr>
            <a:r>
              <a:rPr lang="en-GB" sz="1900" smtClean="0"/>
              <a:t>Here and now</a:t>
            </a:r>
          </a:p>
          <a:p>
            <a:pPr>
              <a:lnSpc>
                <a:spcPct val="80000"/>
              </a:lnSpc>
            </a:pPr>
            <a:r>
              <a:rPr lang="en-GB" sz="1900" smtClean="0"/>
              <a:t>Tasks at hand</a:t>
            </a:r>
          </a:p>
          <a:p>
            <a:pPr>
              <a:lnSpc>
                <a:spcPct val="80000"/>
              </a:lnSpc>
            </a:pPr>
            <a:r>
              <a:rPr lang="en-GB" sz="1900" smtClean="0"/>
              <a:t>Follows policies and procedures</a:t>
            </a:r>
          </a:p>
          <a:p>
            <a:pPr>
              <a:lnSpc>
                <a:spcPct val="80000"/>
              </a:lnSpc>
            </a:pPr>
            <a:r>
              <a:rPr lang="en-GB" sz="1900" smtClean="0"/>
              <a:t>Focus on things</a:t>
            </a:r>
          </a:p>
          <a:p>
            <a:pPr>
              <a:lnSpc>
                <a:spcPct val="80000"/>
              </a:lnSpc>
            </a:pPr>
            <a:r>
              <a:rPr lang="en-GB" sz="1900" smtClean="0"/>
              <a:t>Plan and Organise</a:t>
            </a:r>
          </a:p>
          <a:p>
            <a:pPr>
              <a:lnSpc>
                <a:spcPct val="80000"/>
              </a:lnSpc>
            </a:pPr>
            <a:r>
              <a:rPr lang="en-GB" sz="1900" smtClean="0"/>
              <a:t>Direct</a:t>
            </a:r>
          </a:p>
          <a:p>
            <a:pPr>
              <a:lnSpc>
                <a:spcPct val="80000"/>
              </a:lnSpc>
            </a:pPr>
            <a:r>
              <a:rPr lang="en-GB" sz="1900" smtClean="0"/>
              <a:t>Control</a:t>
            </a:r>
          </a:p>
          <a:p>
            <a:pPr>
              <a:lnSpc>
                <a:spcPct val="80000"/>
              </a:lnSpc>
            </a:pPr>
            <a:r>
              <a:rPr lang="en-GB" sz="1900" smtClean="0"/>
              <a:t>Follow rules</a:t>
            </a:r>
          </a:p>
          <a:p>
            <a:pPr>
              <a:lnSpc>
                <a:spcPct val="80000"/>
              </a:lnSpc>
            </a:pPr>
            <a:r>
              <a:rPr lang="en-GB" sz="1900" smtClean="0"/>
              <a:t>Doing things right </a:t>
            </a:r>
          </a:p>
        </p:txBody>
      </p:sp>
    </p:spTree>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p:txBody>
          <a:bodyPr/>
          <a:lstStyle/>
          <a:p>
            <a:r>
              <a:rPr lang="en-GB" smtClean="0"/>
              <a:t>Essential Actions</a:t>
            </a:r>
          </a:p>
        </p:txBody>
      </p:sp>
      <p:sp>
        <p:nvSpPr>
          <p:cNvPr id="49155" name="Rectangle 3"/>
          <p:cNvSpPr>
            <a:spLocks noGrp="1" noChangeArrowheads="1"/>
          </p:cNvSpPr>
          <p:nvPr>
            <p:ph type="body" idx="1"/>
          </p:nvPr>
        </p:nvSpPr>
        <p:spPr>
          <a:xfrm>
            <a:off x="755650" y="1989138"/>
            <a:ext cx="8064500" cy="4114800"/>
          </a:xfrm>
        </p:spPr>
        <p:txBody>
          <a:bodyPr/>
          <a:lstStyle/>
          <a:p>
            <a:pPr>
              <a:lnSpc>
                <a:spcPct val="90000"/>
              </a:lnSpc>
            </a:pPr>
            <a:r>
              <a:rPr lang="en-GB" sz="2400" smtClean="0"/>
              <a:t>Communication		Empowering</a:t>
            </a:r>
          </a:p>
          <a:p>
            <a:pPr>
              <a:lnSpc>
                <a:spcPct val="90000"/>
              </a:lnSpc>
            </a:pPr>
            <a:r>
              <a:rPr lang="en-GB" sz="2400" smtClean="0"/>
              <a:t>Planning			Building trust</a:t>
            </a:r>
          </a:p>
          <a:p>
            <a:pPr>
              <a:lnSpc>
                <a:spcPct val="90000"/>
              </a:lnSpc>
            </a:pPr>
            <a:r>
              <a:rPr lang="en-GB" sz="2400" smtClean="0"/>
              <a:t>Decision making		Leading</a:t>
            </a:r>
          </a:p>
          <a:p>
            <a:pPr>
              <a:lnSpc>
                <a:spcPct val="90000"/>
              </a:lnSpc>
            </a:pPr>
            <a:r>
              <a:rPr lang="en-GB" sz="2400" smtClean="0"/>
              <a:t>Problem solving		Team building</a:t>
            </a:r>
          </a:p>
          <a:p>
            <a:pPr>
              <a:lnSpc>
                <a:spcPct val="90000"/>
              </a:lnSpc>
            </a:pPr>
            <a:r>
              <a:rPr lang="en-GB" sz="2400" smtClean="0"/>
              <a:t>Motivating			Co-ordinting</a:t>
            </a:r>
          </a:p>
          <a:p>
            <a:pPr>
              <a:lnSpc>
                <a:spcPct val="90000"/>
              </a:lnSpc>
            </a:pPr>
            <a:r>
              <a:rPr lang="en-GB" sz="2400" smtClean="0"/>
              <a:t>Delegating			Training/coaching</a:t>
            </a:r>
          </a:p>
          <a:p>
            <a:pPr>
              <a:lnSpc>
                <a:spcPct val="90000"/>
              </a:lnSpc>
            </a:pPr>
            <a:r>
              <a:rPr lang="en-GB" sz="2400" smtClean="0"/>
              <a:t>Supporting			Facilitating (barriers)</a:t>
            </a:r>
          </a:p>
          <a:p>
            <a:pPr>
              <a:lnSpc>
                <a:spcPct val="90000"/>
              </a:lnSpc>
            </a:pPr>
            <a:r>
              <a:rPr lang="en-GB" sz="2400" smtClean="0"/>
              <a:t>Monitoring 		Evaluation</a:t>
            </a:r>
          </a:p>
          <a:p>
            <a:pPr>
              <a:lnSpc>
                <a:spcPct val="90000"/>
              </a:lnSpc>
            </a:pPr>
            <a:r>
              <a:rPr lang="en-GB" sz="2400" smtClean="0"/>
              <a:t>Continuously improve	Focus on customer needs</a:t>
            </a:r>
          </a:p>
          <a:p>
            <a:pPr>
              <a:lnSpc>
                <a:spcPct val="90000"/>
              </a:lnSpc>
            </a:pPr>
            <a:r>
              <a:rPr lang="en-GB" sz="2400" smtClean="0"/>
              <a:t>Reward and recognise</a:t>
            </a:r>
          </a:p>
          <a:p>
            <a:pPr>
              <a:lnSpc>
                <a:spcPct val="90000"/>
              </a:lnSpc>
            </a:pPr>
            <a:endParaRPr lang="en-GB" sz="2400" smtClean="0"/>
          </a:p>
        </p:txBody>
      </p:sp>
    </p:spTree>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Title 1"/>
          <p:cNvSpPr>
            <a:spLocks noGrp="1"/>
          </p:cNvSpPr>
          <p:nvPr>
            <p:ph type="title"/>
          </p:nvPr>
        </p:nvSpPr>
        <p:spPr/>
        <p:txBody>
          <a:bodyPr/>
          <a:lstStyle/>
          <a:p>
            <a:r>
              <a:rPr lang="en-GB" smtClean="0"/>
              <a:t>What about you?</a:t>
            </a:r>
          </a:p>
        </p:txBody>
      </p:sp>
      <p:sp>
        <p:nvSpPr>
          <p:cNvPr id="50179" name="Content Placeholder 2"/>
          <p:cNvSpPr>
            <a:spLocks noGrp="1"/>
          </p:cNvSpPr>
          <p:nvPr>
            <p:ph idx="1"/>
          </p:nvPr>
        </p:nvSpPr>
        <p:spPr/>
        <p:txBody>
          <a:bodyPr/>
          <a:lstStyle/>
          <a:p>
            <a:r>
              <a:rPr lang="en-GB" smtClean="0"/>
              <a:t>How good are you at </a:t>
            </a:r>
            <a:r>
              <a:rPr lang="en-GB" smtClean="0">
                <a:solidFill>
                  <a:srgbClr val="FF0000"/>
                </a:solidFill>
              </a:rPr>
              <a:t>LEADING</a:t>
            </a:r>
            <a:r>
              <a:rPr lang="en-GB" smtClean="0"/>
              <a:t> your team?</a:t>
            </a:r>
          </a:p>
          <a:p>
            <a:endParaRPr lang="en-GB" smtClean="0"/>
          </a:p>
          <a:p>
            <a:r>
              <a:rPr lang="en-GB" smtClean="0"/>
              <a:t>How good are you at </a:t>
            </a:r>
            <a:r>
              <a:rPr lang="en-GB" smtClean="0">
                <a:solidFill>
                  <a:srgbClr val="FF0000"/>
                </a:solidFill>
              </a:rPr>
              <a:t>MANAGING</a:t>
            </a:r>
            <a:r>
              <a:rPr lang="en-GB" smtClean="0"/>
              <a:t> your team?</a:t>
            </a:r>
          </a:p>
        </p:txBody>
      </p:sp>
    </p:spTree>
  </p:cSld>
  <p:clrMapOvr>
    <a:masterClrMapping/>
  </p:clrMapOv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Title 3"/>
          <p:cNvSpPr>
            <a:spLocks noGrp="1"/>
          </p:cNvSpPr>
          <p:nvPr>
            <p:ph type="ctrTitle"/>
          </p:nvPr>
        </p:nvSpPr>
        <p:spPr/>
        <p:txBody>
          <a:bodyPr/>
          <a:lstStyle/>
          <a:p>
            <a:r>
              <a:rPr lang="en-GB" smtClean="0"/>
              <a:t>Action Centred Leadership</a:t>
            </a:r>
          </a:p>
        </p:txBody>
      </p:sp>
      <p:sp>
        <p:nvSpPr>
          <p:cNvPr id="51203" name="Subtitle 4"/>
          <p:cNvSpPr>
            <a:spLocks noGrp="1"/>
          </p:cNvSpPr>
          <p:nvPr>
            <p:ph type="subTitle" idx="1"/>
          </p:nvPr>
        </p:nvSpPr>
        <p:spPr/>
        <p:txBody>
          <a:bodyPr/>
          <a:lstStyle/>
          <a:p>
            <a:r>
              <a:rPr lang="en-US" dirty="0" smtClean="0"/>
              <a:t>A functional model</a:t>
            </a:r>
          </a:p>
        </p:txBody>
      </p:sp>
    </p:spTree>
  </p:cSld>
  <p:clrMapOvr>
    <a:masterClrMapping/>
  </p:clrMapOv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title" idx="4294967295"/>
          </p:nvPr>
        </p:nvSpPr>
        <p:spPr/>
        <p:txBody>
          <a:bodyPr/>
          <a:lstStyle/>
          <a:p>
            <a:pPr eaLnBrk="1" hangingPunct="1"/>
            <a:r>
              <a:rPr lang="en-GB" smtClean="0"/>
              <a:t>John Adair</a:t>
            </a:r>
          </a:p>
        </p:txBody>
      </p:sp>
      <p:sp>
        <p:nvSpPr>
          <p:cNvPr id="28675" name="Oval 3"/>
          <p:cNvSpPr>
            <a:spLocks noChangeArrowheads="1"/>
          </p:cNvSpPr>
          <p:nvPr/>
        </p:nvSpPr>
        <p:spPr bwMode="auto">
          <a:xfrm>
            <a:off x="3754438" y="2008188"/>
            <a:ext cx="2568575" cy="2568575"/>
          </a:xfrm>
          <a:prstGeom prst="ellipse">
            <a:avLst/>
          </a:prstGeom>
          <a:noFill/>
          <a:ln w="38100">
            <a:solidFill>
              <a:schemeClr val="folHlink"/>
            </a:solidFill>
            <a:round/>
            <a:headEnd/>
            <a:tailEnd/>
          </a:ln>
        </p:spPr>
        <p:txBody>
          <a:bodyPr wrap="none" anchor="ctr"/>
          <a:lstStyle/>
          <a:p>
            <a:endParaRPr lang="en-US"/>
          </a:p>
        </p:txBody>
      </p:sp>
      <p:sp>
        <p:nvSpPr>
          <p:cNvPr id="28676" name="Oval 4"/>
          <p:cNvSpPr>
            <a:spLocks noChangeArrowheads="1"/>
          </p:cNvSpPr>
          <p:nvPr/>
        </p:nvSpPr>
        <p:spPr bwMode="auto">
          <a:xfrm>
            <a:off x="2713038" y="3651250"/>
            <a:ext cx="2568575" cy="2568575"/>
          </a:xfrm>
          <a:prstGeom prst="ellipse">
            <a:avLst/>
          </a:prstGeom>
          <a:noFill/>
          <a:ln w="38100">
            <a:solidFill>
              <a:srgbClr val="008000"/>
            </a:solidFill>
            <a:round/>
            <a:headEnd/>
            <a:tailEnd/>
          </a:ln>
        </p:spPr>
        <p:txBody>
          <a:bodyPr wrap="none" anchor="ctr"/>
          <a:lstStyle/>
          <a:p>
            <a:endParaRPr lang="en-US"/>
          </a:p>
        </p:txBody>
      </p:sp>
      <p:sp>
        <p:nvSpPr>
          <p:cNvPr id="28677" name="Oval 5"/>
          <p:cNvSpPr>
            <a:spLocks noChangeArrowheads="1"/>
          </p:cNvSpPr>
          <p:nvPr/>
        </p:nvSpPr>
        <p:spPr bwMode="auto">
          <a:xfrm>
            <a:off x="4725988" y="3630613"/>
            <a:ext cx="2568575" cy="2568575"/>
          </a:xfrm>
          <a:prstGeom prst="ellipse">
            <a:avLst/>
          </a:prstGeom>
          <a:noFill/>
          <a:ln w="38100">
            <a:solidFill>
              <a:schemeClr val="hlink"/>
            </a:solidFill>
            <a:round/>
            <a:headEnd/>
            <a:tailEnd/>
          </a:ln>
        </p:spPr>
        <p:txBody>
          <a:bodyPr wrap="none" anchor="ctr"/>
          <a:lstStyle/>
          <a:p>
            <a:endParaRPr lang="en-US"/>
          </a:p>
        </p:txBody>
      </p:sp>
      <p:sp>
        <p:nvSpPr>
          <p:cNvPr id="28678" name="Text Box 6"/>
          <p:cNvSpPr txBox="1">
            <a:spLocks noChangeArrowheads="1"/>
          </p:cNvSpPr>
          <p:nvPr/>
        </p:nvSpPr>
        <p:spPr bwMode="auto">
          <a:xfrm>
            <a:off x="4602163" y="2938463"/>
            <a:ext cx="811212" cy="457200"/>
          </a:xfrm>
          <a:prstGeom prst="rect">
            <a:avLst/>
          </a:prstGeom>
          <a:noFill/>
          <a:ln w="9525">
            <a:noFill/>
            <a:miter lim="800000"/>
            <a:headEnd/>
            <a:tailEnd/>
          </a:ln>
        </p:spPr>
        <p:txBody>
          <a:bodyPr wrap="none">
            <a:spAutoFit/>
          </a:bodyPr>
          <a:lstStyle/>
          <a:p>
            <a:r>
              <a:rPr lang="en-GB">
                <a:solidFill>
                  <a:schemeClr val="folHlink"/>
                </a:solidFill>
              </a:rPr>
              <a:t>Task</a:t>
            </a:r>
          </a:p>
        </p:txBody>
      </p:sp>
      <p:sp>
        <p:nvSpPr>
          <p:cNvPr id="28679" name="Text Box 7"/>
          <p:cNvSpPr txBox="1">
            <a:spLocks noChangeArrowheads="1"/>
          </p:cNvSpPr>
          <p:nvPr/>
        </p:nvSpPr>
        <p:spPr bwMode="auto">
          <a:xfrm>
            <a:off x="3381375" y="4772025"/>
            <a:ext cx="938213" cy="457200"/>
          </a:xfrm>
          <a:prstGeom prst="rect">
            <a:avLst/>
          </a:prstGeom>
          <a:noFill/>
          <a:ln w="9525">
            <a:noFill/>
            <a:miter lim="800000"/>
            <a:headEnd/>
            <a:tailEnd/>
          </a:ln>
        </p:spPr>
        <p:txBody>
          <a:bodyPr wrap="none">
            <a:spAutoFit/>
          </a:bodyPr>
          <a:lstStyle/>
          <a:p>
            <a:r>
              <a:rPr lang="en-GB">
                <a:solidFill>
                  <a:srgbClr val="008000"/>
                </a:solidFill>
              </a:rPr>
              <a:t>Team</a:t>
            </a:r>
          </a:p>
        </p:txBody>
      </p:sp>
      <p:sp>
        <p:nvSpPr>
          <p:cNvPr id="28680" name="Text Box 8"/>
          <p:cNvSpPr txBox="1">
            <a:spLocks noChangeArrowheads="1"/>
          </p:cNvSpPr>
          <p:nvPr/>
        </p:nvSpPr>
        <p:spPr bwMode="auto">
          <a:xfrm>
            <a:off x="5492750" y="4784725"/>
            <a:ext cx="1497013" cy="457200"/>
          </a:xfrm>
          <a:prstGeom prst="rect">
            <a:avLst/>
          </a:prstGeom>
          <a:noFill/>
          <a:ln w="9525">
            <a:noFill/>
            <a:miter lim="800000"/>
            <a:headEnd/>
            <a:tailEnd/>
          </a:ln>
        </p:spPr>
        <p:txBody>
          <a:bodyPr wrap="none">
            <a:spAutoFit/>
          </a:bodyPr>
          <a:lstStyle/>
          <a:p>
            <a:r>
              <a:rPr lang="en-GB">
                <a:solidFill>
                  <a:schemeClr val="hlink"/>
                </a:solidFill>
              </a:rPr>
              <a:t>Individual</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28675"/>
                                        </p:tgtEl>
                                        <p:attrNameLst>
                                          <p:attrName>style.visibility</p:attrName>
                                        </p:attrNameLst>
                                      </p:cBhvr>
                                      <p:to>
                                        <p:strVal val="visible"/>
                                      </p:to>
                                    </p:set>
                                    <p:animEffect transition="in" filter="dissolve">
                                      <p:cBhvr>
                                        <p:cTn id="7" dur="500"/>
                                        <p:tgtEl>
                                          <p:spTgt spid="28675"/>
                                        </p:tgtEl>
                                      </p:cBhvr>
                                    </p:animEffect>
                                  </p:childTnLst>
                                </p:cTn>
                              </p:par>
                              <p:par>
                                <p:cTn id="8" presetID="9" presetClass="entr" presetSubtype="0" fill="hold" grpId="0" nodeType="withEffect">
                                  <p:stCondLst>
                                    <p:cond delay="0"/>
                                  </p:stCondLst>
                                  <p:childTnLst>
                                    <p:set>
                                      <p:cBhvr>
                                        <p:cTn id="9" dur="1" fill="hold">
                                          <p:stCondLst>
                                            <p:cond delay="0"/>
                                          </p:stCondLst>
                                        </p:cTn>
                                        <p:tgtEl>
                                          <p:spTgt spid="28678"/>
                                        </p:tgtEl>
                                        <p:attrNameLst>
                                          <p:attrName>style.visibility</p:attrName>
                                        </p:attrNameLst>
                                      </p:cBhvr>
                                      <p:to>
                                        <p:strVal val="visible"/>
                                      </p:to>
                                    </p:set>
                                    <p:animEffect transition="in" filter="dissolve">
                                      <p:cBhvr>
                                        <p:cTn id="10" dur="500"/>
                                        <p:tgtEl>
                                          <p:spTgt spid="28678"/>
                                        </p:tgtEl>
                                      </p:cBhvr>
                                    </p:animEffect>
                                  </p:childTnLst>
                                </p:cTn>
                              </p:par>
                            </p:childTnLst>
                          </p:cTn>
                        </p:par>
                      </p:childTnLst>
                    </p:cTn>
                  </p:par>
                  <p:par>
                    <p:cTn id="11" fill="hold">
                      <p:stCondLst>
                        <p:cond delay="indefinite"/>
                      </p:stCondLst>
                      <p:childTnLst>
                        <p:par>
                          <p:cTn id="12" fill="hold">
                            <p:stCondLst>
                              <p:cond delay="0"/>
                            </p:stCondLst>
                            <p:childTnLst>
                              <p:par>
                                <p:cTn id="13" presetID="9" presetClass="entr" presetSubtype="0" fill="hold" grpId="0" nodeType="clickEffect">
                                  <p:stCondLst>
                                    <p:cond delay="0"/>
                                  </p:stCondLst>
                                  <p:childTnLst>
                                    <p:set>
                                      <p:cBhvr>
                                        <p:cTn id="14" dur="1" fill="hold">
                                          <p:stCondLst>
                                            <p:cond delay="0"/>
                                          </p:stCondLst>
                                        </p:cTn>
                                        <p:tgtEl>
                                          <p:spTgt spid="28676"/>
                                        </p:tgtEl>
                                        <p:attrNameLst>
                                          <p:attrName>style.visibility</p:attrName>
                                        </p:attrNameLst>
                                      </p:cBhvr>
                                      <p:to>
                                        <p:strVal val="visible"/>
                                      </p:to>
                                    </p:set>
                                    <p:animEffect transition="in" filter="dissolve">
                                      <p:cBhvr>
                                        <p:cTn id="15" dur="500"/>
                                        <p:tgtEl>
                                          <p:spTgt spid="28676"/>
                                        </p:tgtEl>
                                      </p:cBhvr>
                                    </p:animEffect>
                                  </p:childTnLst>
                                </p:cTn>
                              </p:par>
                              <p:par>
                                <p:cTn id="16" presetID="9" presetClass="entr" presetSubtype="0" fill="hold" grpId="0" nodeType="withEffect">
                                  <p:stCondLst>
                                    <p:cond delay="0"/>
                                  </p:stCondLst>
                                  <p:childTnLst>
                                    <p:set>
                                      <p:cBhvr>
                                        <p:cTn id="17" dur="1" fill="hold">
                                          <p:stCondLst>
                                            <p:cond delay="0"/>
                                          </p:stCondLst>
                                        </p:cTn>
                                        <p:tgtEl>
                                          <p:spTgt spid="28679"/>
                                        </p:tgtEl>
                                        <p:attrNameLst>
                                          <p:attrName>style.visibility</p:attrName>
                                        </p:attrNameLst>
                                      </p:cBhvr>
                                      <p:to>
                                        <p:strVal val="visible"/>
                                      </p:to>
                                    </p:set>
                                    <p:animEffect transition="in" filter="dissolve">
                                      <p:cBhvr>
                                        <p:cTn id="18" dur="500"/>
                                        <p:tgtEl>
                                          <p:spTgt spid="28679"/>
                                        </p:tgtEl>
                                      </p:cBhvr>
                                    </p:animEffect>
                                  </p:childTnLst>
                                </p:cTn>
                              </p:par>
                            </p:childTnLst>
                          </p:cTn>
                        </p:par>
                      </p:childTnLst>
                    </p:cTn>
                  </p:par>
                  <p:par>
                    <p:cTn id="19" fill="hold">
                      <p:stCondLst>
                        <p:cond delay="indefinite"/>
                      </p:stCondLst>
                      <p:childTnLst>
                        <p:par>
                          <p:cTn id="20" fill="hold">
                            <p:stCondLst>
                              <p:cond delay="0"/>
                            </p:stCondLst>
                            <p:childTnLst>
                              <p:par>
                                <p:cTn id="21" presetID="9" presetClass="entr" presetSubtype="0" fill="hold" grpId="0" nodeType="clickEffect">
                                  <p:stCondLst>
                                    <p:cond delay="0"/>
                                  </p:stCondLst>
                                  <p:childTnLst>
                                    <p:set>
                                      <p:cBhvr>
                                        <p:cTn id="22" dur="1" fill="hold">
                                          <p:stCondLst>
                                            <p:cond delay="0"/>
                                          </p:stCondLst>
                                        </p:cTn>
                                        <p:tgtEl>
                                          <p:spTgt spid="28677"/>
                                        </p:tgtEl>
                                        <p:attrNameLst>
                                          <p:attrName>style.visibility</p:attrName>
                                        </p:attrNameLst>
                                      </p:cBhvr>
                                      <p:to>
                                        <p:strVal val="visible"/>
                                      </p:to>
                                    </p:set>
                                    <p:animEffect transition="in" filter="dissolve">
                                      <p:cBhvr>
                                        <p:cTn id="23" dur="500"/>
                                        <p:tgtEl>
                                          <p:spTgt spid="28677"/>
                                        </p:tgtEl>
                                      </p:cBhvr>
                                    </p:animEffect>
                                  </p:childTnLst>
                                </p:cTn>
                              </p:par>
                              <p:par>
                                <p:cTn id="24" presetID="9" presetClass="entr" presetSubtype="0" fill="hold" grpId="0" nodeType="withEffect">
                                  <p:stCondLst>
                                    <p:cond delay="0"/>
                                  </p:stCondLst>
                                  <p:childTnLst>
                                    <p:set>
                                      <p:cBhvr>
                                        <p:cTn id="25" dur="1" fill="hold">
                                          <p:stCondLst>
                                            <p:cond delay="0"/>
                                          </p:stCondLst>
                                        </p:cTn>
                                        <p:tgtEl>
                                          <p:spTgt spid="28680"/>
                                        </p:tgtEl>
                                        <p:attrNameLst>
                                          <p:attrName>style.visibility</p:attrName>
                                        </p:attrNameLst>
                                      </p:cBhvr>
                                      <p:to>
                                        <p:strVal val="visible"/>
                                      </p:to>
                                    </p:set>
                                    <p:animEffect transition="in" filter="dissolve">
                                      <p:cBhvr>
                                        <p:cTn id="26" dur="500"/>
                                        <p:tgtEl>
                                          <p:spTgt spid="2868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675" grpId="0" animBg="1"/>
      <p:bldP spid="28676" grpId="0" animBg="1"/>
      <p:bldP spid="28677" grpId="0" animBg="1"/>
      <p:bldP spid="28678" grpId="0"/>
      <p:bldP spid="28679" grpId="0"/>
      <p:bldP spid="28680" grpId="0"/>
    </p:bldLst>
  </p:timing>
</p:sld>
</file>

<file path=ppt/slides/slide2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3250" name="Rectangle 2"/>
          <p:cNvSpPr>
            <a:spLocks noGrp="1" noChangeArrowheads="1"/>
          </p:cNvSpPr>
          <p:nvPr>
            <p:ph type="title" idx="4294967295"/>
          </p:nvPr>
        </p:nvSpPr>
        <p:spPr/>
        <p:txBody>
          <a:bodyPr/>
          <a:lstStyle/>
          <a:p>
            <a:pPr eaLnBrk="1" hangingPunct="1"/>
            <a:r>
              <a:rPr lang="en-GB" smtClean="0"/>
              <a:t>John Adair</a:t>
            </a:r>
          </a:p>
        </p:txBody>
      </p:sp>
      <p:sp>
        <p:nvSpPr>
          <p:cNvPr id="193539" name="Rectangle 3"/>
          <p:cNvSpPr>
            <a:spLocks noGrp="1" noChangeArrowheads="1"/>
          </p:cNvSpPr>
          <p:nvPr>
            <p:ph type="body" idx="4294967295"/>
          </p:nvPr>
        </p:nvSpPr>
        <p:spPr>
          <a:xfrm>
            <a:off x="1182688" y="3906838"/>
            <a:ext cx="7772400" cy="2225675"/>
          </a:xfrm>
        </p:spPr>
        <p:txBody>
          <a:bodyPr/>
          <a:lstStyle/>
          <a:p>
            <a:pPr eaLnBrk="1" hangingPunct="1">
              <a:lnSpc>
                <a:spcPct val="70000"/>
              </a:lnSpc>
              <a:buFont typeface="Wingdings" pitchFamily="2" charset="2"/>
              <a:buNone/>
            </a:pPr>
            <a:r>
              <a:rPr lang="en-GB" sz="1800" b="1" smtClean="0">
                <a:solidFill>
                  <a:schemeClr val="tx2"/>
                </a:solidFill>
              </a:rPr>
              <a:t>TASK FUNCTIONS</a:t>
            </a:r>
          </a:p>
          <a:p>
            <a:pPr eaLnBrk="1" hangingPunct="1">
              <a:lnSpc>
                <a:spcPct val="70000"/>
              </a:lnSpc>
            </a:pPr>
            <a:r>
              <a:rPr lang="en-GB" sz="1800" smtClean="0">
                <a:solidFill>
                  <a:schemeClr val="tx2"/>
                </a:solidFill>
              </a:rPr>
              <a:t>Defining the task</a:t>
            </a:r>
          </a:p>
          <a:p>
            <a:pPr eaLnBrk="1" hangingPunct="1">
              <a:lnSpc>
                <a:spcPct val="70000"/>
              </a:lnSpc>
            </a:pPr>
            <a:r>
              <a:rPr lang="en-GB" sz="1800" smtClean="0">
                <a:solidFill>
                  <a:schemeClr val="tx2"/>
                </a:solidFill>
              </a:rPr>
              <a:t>Making a plan</a:t>
            </a:r>
          </a:p>
          <a:p>
            <a:pPr eaLnBrk="1" hangingPunct="1">
              <a:lnSpc>
                <a:spcPct val="70000"/>
              </a:lnSpc>
            </a:pPr>
            <a:r>
              <a:rPr lang="en-GB" sz="1800" smtClean="0">
                <a:solidFill>
                  <a:schemeClr val="tx2"/>
                </a:solidFill>
              </a:rPr>
              <a:t>Allocating work and resources</a:t>
            </a:r>
          </a:p>
          <a:p>
            <a:pPr eaLnBrk="1" hangingPunct="1">
              <a:lnSpc>
                <a:spcPct val="70000"/>
              </a:lnSpc>
            </a:pPr>
            <a:r>
              <a:rPr lang="en-GB" sz="1800" smtClean="0">
                <a:solidFill>
                  <a:schemeClr val="tx2"/>
                </a:solidFill>
              </a:rPr>
              <a:t>Controlling quality and tempo of work</a:t>
            </a:r>
          </a:p>
          <a:p>
            <a:pPr eaLnBrk="1" hangingPunct="1">
              <a:lnSpc>
                <a:spcPct val="70000"/>
              </a:lnSpc>
            </a:pPr>
            <a:r>
              <a:rPr lang="en-GB" sz="1800" smtClean="0">
                <a:solidFill>
                  <a:schemeClr val="tx2"/>
                </a:solidFill>
              </a:rPr>
              <a:t>Checking the performance against the plan</a:t>
            </a:r>
          </a:p>
          <a:p>
            <a:pPr eaLnBrk="1" hangingPunct="1">
              <a:lnSpc>
                <a:spcPct val="70000"/>
              </a:lnSpc>
            </a:pPr>
            <a:r>
              <a:rPr lang="en-GB" sz="1800" smtClean="0">
                <a:solidFill>
                  <a:schemeClr val="tx2"/>
                </a:solidFill>
              </a:rPr>
              <a:t>Adjusting the plan</a:t>
            </a:r>
          </a:p>
        </p:txBody>
      </p:sp>
      <p:sp>
        <p:nvSpPr>
          <p:cNvPr id="53252" name="Oval 4"/>
          <p:cNvSpPr>
            <a:spLocks noChangeArrowheads="1"/>
          </p:cNvSpPr>
          <p:nvPr/>
        </p:nvSpPr>
        <p:spPr bwMode="auto">
          <a:xfrm>
            <a:off x="3754438" y="2008188"/>
            <a:ext cx="2568575" cy="2568575"/>
          </a:xfrm>
          <a:prstGeom prst="ellipse">
            <a:avLst/>
          </a:prstGeom>
          <a:noFill/>
          <a:ln w="38100">
            <a:solidFill>
              <a:schemeClr val="folHlink"/>
            </a:solidFill>
            <a:round/>
            <a:headEnd/>
            <a:tailEnd/>
          </a:ln>
        </p:spPr>
        <p:txBody>
          <a:bodyPr wrap="none" anchor="ctr"/>
          <a:lstStyle/>
          <a:p>
            <a:endParaRPr lang="en-US"/>
          </a:p>
        </p:txBody>
      </p:sp>
      <p:sp>
        <p:nvSpPr>
          <p:cNvPr id="53253" name="Text Box 5"/>
          <p:cNvSpPr txBox="1">
            <a:spLocks noChangeArrowheads="1"/>
          </p:cNvSpPr>
          <p:nvPr/>
        </p:nvSpPr>
        <p:spPr bwMode="auto">
          <a:xfrm>
            <a:off x="4602163" y="2938463"/>
            <a:ext cx="811212" cy="457200"/>
          </a:xfrm>
          <a:prstGeom prst="rect">
            <a:avLst/>
          </a:prstGeom>
          <a:noFill/>
          <a:ln w="9525">
            <a:noFill/>
            <a:miter lim="800000"/>
            <a:headEnd/>
            <a:tailEnd/>
          </a:ln>
        </p:spPr>
        <p:txBody>
          <a:bodyPr wrap="none">
            <a:spAutoFit/>
          </a:bodyPr>
          <a:lstStyle/>
          <a:p>
            <a:r>
              <a:rPr lang="en-GB">
                <a:solidFill>
                  <a:schemeClr val="folHlink"/>
                </a:solidFill>
              </a:rPr>
              <a:t>Task</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93539">
                                            <p:txEl>
                                              <p:pRg st="0" end="0"/>
                                            </p:txEl>
                                          </p:spTgt>
                                        </p:tgtEl>
                                        <p:attrNameLst>
                                          <p:attrName>style.visibility</p:attrName>
                                        </p:attrNameLst>
                                      </p:cBhvr>
                                      <p:to>
                                        <p:strVal val="visible"/>
                                      </p:to>
                                    </p:set>
                                    <p:animEffect transition="in" filter="dissolve">
                                      <p:cBhvr>
                                        <p:cTn id="7" dur="500"/>
                                        <p:tgtEl>
                                          <p:spTgt spid="193539">
                                            <p:txEl>
                                              <p:pRg st="0" end="0"/>
                                            </p:txEl>
                                          </p:spTgt>
                                        </p:tgtEl>
                                      </p:cBhvr>
                                    </p:animEffect>
                                  </p:childTnLst>
                                  <p:subTnLst>
                                    <p:animClr clrSpc="rgb" dir="cw">
                                      <p:cBhvr override="childStyle">
                                        <p:cTn dur="1" fill="hold" display="0" masterRel="nextClick" afterEffect="1"/>
                                        <p:tgtEl>
                                          <p:spTgt spid="193539">
                                            <p:txEl>
                                              <p:pRg st="0" end="0"/>
                                            </p:txEl>
                                          </p:spTgt>
                                        </p:tgtEl>
                                        <p:attrNameLst>
                                          <p:attrName>ppt_c</p:attrName>
                                        </p:attrNameLst>
                                      </p:cBhvr>
                                      <p:to>
                                        <a:srgbClr val="5F5F5F"/>
                                      </p:to>
                                    </p:animClr>
                                  </p:sub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193539">
                                            <p:txEl>
                                              <p:pRg st="1" end="1"/>
                                            </p:txEl>
                                          </p:spTgt>
                                        </p:tgtEl>
                                        <p:attrNameLst>
                                          <p:attrName>style.visibility</p:attrName>
                                        </p:attrNameLst>
                                      </p:cBhvr>
                                      <p:to>
                                        <p:strVal val="visible"/>
                                      </p:to>
                                    </p:set>
                                    <p:animEffect transition="in" filter="dissolve">
                                      <p:cBhvr>
                                        <p:cTn id="12" dur="500"/>
                                        <p:tgtEl>
                                          <p:spTgt spid="193539">
                                            <p:txEl>
                                              <p:pRg st="1" end="1"/>
                                            </p:txEl>
                                          </p:spTgt>
                                        </p:tgtEl>
                                      </p:cBhvr>
                                    </p:animEffect>
                                  </p:childTnLst>
                                  <p:subTnLst>
                                    <p:animClr clrSpc="rgb" dir="cw">
                                      <p:cBhvr override="childStyle">
                                        <p:cTn dur="1" fill="hold" display="0" masterRel="nextClick" afterEffect="1"/>
                                        <p:tgtEl>
                                          <p:spTgt spid="193539">
                                            <p:txEl>
                                              <p:pRg st="1" end="1"/>
                                            </p:txEl>
                                          </p:spTgt>
                                        </p:tgtEl>
                                        <p:attrNameLst>
                                          <p:attrName>ppt_c</p:attrName>
                                        </p:attrNameLst>
                                      </p:cBhvr>
                                      <p:to>
                                        <a:srgbClr val="5F5F5F"/>
                                      </p:to>
                                    </p:animClr>
                                  </p:sub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193539">
                                            <p:txEl>
                                              <p:pRg st="2" end="2"/>
                                            </p:txEl>
                                          </p:spTgt>
                                        </p:tgtEl>
                                        <p:attrNameLst>
                                          <p:attrName>style.visibility</p:attrName>
                                        </p:attrNameLst>
                                      </p:cBhvr>
                                      <p:to>
                                        <p:strVal val="visible"/>
                                      </p:to>
                                    </p:set>
                                    <p:animEffect transition="in" filter="dissolve">
                                      <p:cBhvr>
                                        <p:cTn id="17" dur="500"/>
                                        <p:tgtEl>
                                          <p:spTgt spid="193539">
                                            <p:txEl>
                                              <p:pRg st="2" end="2"/>
                                            </p:txEl>
                                          </p:spTgt>
                                        </p:tgtEl>
                                      </p:cBhvr>
                                    </p:animEffect>
                                  </p:childTnLst>
                                  <p:subTnLst>
                                    <p:animClr clrSpc="rgb" dir="cw">
                                      <p:cBhvr override="childStyle">
                                        <p:cTn dur="1" fill="hold" display="0" masterRel="nextClick" afterEffect="1"/>
                                        <p:tgtEl>
                                          <p:spTgt spid="193539">
                                            <p:txEl>
                                              <p:pRg st="2" end="2"/>
                                            </p:txEl>
                                          </p:spTgt>
                                        </p:tgtEl>
                                        <p:attrNameLst>
                                          <p:attrName>ppt_c</p:attrName>
                                        </p:attrNameLst>
                                      </p:cBhvr>
                                      <p:to>
                                        <a:srgbClr val="5F5F5F"/>
                                      </p:to>
                                    </p:animClr>
                                  </p:sub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193539">
                                            <p:txEl>
                                              <p:pRg st="3" end="3"/>
                                            </p:txEl>
                                          </p:spTgt>
                                        </p:tgtEl>
                                        <p:attrNameLst>
                                          <p:attrName>style.visibility</p:attrName>
                                        </p:attrNameLst>
                                      </p:cBhvr>
                                      <p:to>
                                        <p:strVal val="visible"/>
                                      </p:to>
                                    </p:set>
                                    <p:animEffect transition="in" filter="dissolve">
                                      <p:cBhvr>
                                        <p:cTn id="22" dur="500"/>
                                        <p:tgtEl>
                                          <p:spTgt spid="193539">
                                            <p:txEl>
                                              <p:pRg st="3" end="3"/>
                                            </p:txEl>
                                          </p:spTgt>
                                        </p:tgtEl>
                                      </p:cBhvr>
                                    </p:animEffect>
                                  </p:childTnLst>
                                  <p:subTnLst>
                                    <p:animClr clrSpc="rgb" dir="cw">
                                      <p:cBhvr override="childStyle">
                                        <p:cTn dur="1" fill="hold" display="0" masterRel="nextClick" afterEffect="1"/>
                                        <p:tgtEl>
                                          <p:spTgt spid="193539">
                                            <p:txEl>
                                              <p:pRg st="3" end="3"/>
                                            </p:txEl>
                                          </p:spTgt>
                                        </p:tgtEl>
                                        <p:attrNameLst>
                                          <p:attrName>ppt_c</p:attrName>
                                        </p:attrNameLst>
                                      </p:cBhvr>
                                      <p:to>
                                        <a:srgbClr val="5F5F5F"/>
                                      </p:to>
                                    </p:animClr>
                                  </p:sub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193539">
                                            <p:txEl>
                                              <p:pRg st="4" end="4"/>
                                            </p:txEl>
                                          </p:spTgt>
                                        </p:tgtEl>
                                        <p:attrNameLst>
                                          <p:attrName>style.visibility</p:attrName>
                                        </p:attrNameLst>
                                      </p:cBhvr>
                                      <p:to>
                                        <p:strVal val="visible"/>
                                      </p:to>
                                    </p:set>
                                    <p:animEffect transition="in" filter="dissolve">
                                      <p:cBhvr>
                                        <p:cTn id="27" dur="500"/>
                                        <p:tgtEl>
                                          <p:spTgt spid="193539">
                                            <p:txEl>
                                              <p:pRg st="4" end="4"/>
                                            </p:txEl>
                                          </p:spTgt>
                                        </p:tgtEl>
                                      </p:cBhvr>
                                    </p:animEffect>
                                  </p:childTnLst>
                                  <p:subTnLst>
                                    <p:animClr clrSpc="rgb" dir="cw">
                                      <p:cBhvr override="childStyle">
                                        <p:cTn dur="1" fill="hold" display="0" masterRel="nextClick" afterEffect="1"/>
                                        <p:tgtEl>
                                          <p:spTgt spid="193539">
                                            <p:txEl>
                                              <p:pRg st="4" end="4"/>
                                            </p:txEl>
                                          </p:spTgt>
                                        </p:tgtEl>
                                        <p:attrNameLst>
                                          <p:attrName>ppt_c</p:attrName>
                                        </p:attrNameLst>
                                      </p:cBhvr>
                                      <p:to>
                                        <a:srgbClr val="5F5F5F"/>
                                      </p:to>
                                    </p:animClr>
                                  </p:sub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193539">
                                            <p:txEl>
                                              <p:pRg st="5" end="5"/>
                                            </p:txEl>
                                          </p:spTgt>
                                        </p:tgtEl>
                                        <p:attrNameLst>
                                          <p:attrName>style.visibility</p:attrName>
                                        </p:attrNameLst>
                                      </p:cBhvr>
                                      <p:to>
                                        <p:strVal val="visible"/>
                                      </p:to>
                                    </p:set>
                                    <p:animEffect transition="in" filter="dissolve">
                                      <p:cBhvr>
                                        <p:cTn id="32" dur="500"/>
                                        <p:tgtEl>
                                          <p:spTgt spid="193539">
                                            <p:txEl>
                                              <p:pRg st="5" end="5"/>
                                            </p:txEl>
                                          </p:spTgt>
                                        </p:tgtEl>
                                      </p:cBhvr>
                                    </p:animEffect>
                                  </p:childTnLst>
                                  <p:subTnLst>
                                    <p:animClr clrSpc="rgb" dir="cw">
                                      <p:cBhvr override="childStyle">
                                        <p:cTn dur="1" fill="hold" display="0" masterRel="nextClick" afterEffect="1"/>
                                        <p:tgtEl>
                                          <p:spTgt spid="193539">
                                            <p:txEl>
                                              <p:pRg st="5" end="5"/>
                                            </p:txEl>
                                          </p:spTgt>
                                        </p:tgtEl>
                                        <p:attrNameLst>
                                          <p:attrName>ppt_c</p:attrName>
                                        </p:attrNameLst>
                                      </p:cBhvr>
                                      <p:to>
                                        <a:srgbClr val="5F5F5F"/>
                                      </p:to>
                                    </p:animClr>
                                  </p:subTnLst>
                                </p:cTn>
                              </p:par>
                            </p:childTnLst>
                          </p:cTn>
                        </p:par>
                      </p:childTnLst>
                    </p:cTn>
                  </p:par>
                  <p:par>
                    <p:cTn id="33" fill="hold">
                      <p:stCondLst>
                        <p:cond delay="indefinite"/>
                      </p:stCondLst>
                      <p:childTnLst>
                        <p:par>
                          <p:cTn id="34" fill="hold">
                            <p:stCondLst>
                              <p:cond delay="0"/>
                            </p:stCondLst>
                            <p:childTnLst>
                              <p:par>
                                <p:cTn id="35" presetID="9" presetClass="entr" presetSubtype="0" fill="hold" grpId="0" nodeType="clickEffect">
                                  <p:stCondLst>
                                    <p:cond delay="0"/>
                                  </p:stCondLst>
                                  <p:childTnLst>
                                    <p:set>
                                      <p:cBhvr>
                                        <p:cTn id="36" dur="1" fill="hold">
                                          <p:stCondLst>
                                            <p:cond delay="0"/>
                                          </p:stCondLst>
                                        </p:cTn>
                                        <p:tgtEl>
                                          <p:spTgt spid="193539">
                                            <p:txEl>
                                              <p:pRg st="6" end="6"/>
                                            </p:txEl>
                                          </p:spTgt>
                                        </p:tgtEl>
                                        <p:attrNameLst>
                                          <p:attrName>style.visibility</p:attrName>
                                        </p:attrNameLst>
                                      </p:cBhvr>
                                      <p:to>
                                        <p:strVal val="visible"/>
                                      </p:to>
                                    </p:set>
                                    <p:animEffect transition="in" filter="dissolve">
                                      <p:cBhvr>
                                        <p:cTn id="37" dur="500"/>
                                        <p:tgtEl>
                                          <p:spTgt spid="193539">
                                            <p:txEl>
                                              <p:pRg st="6" end="6"/>
                                            </p:txEl>
                                          </p:spTgt>
                                        </p:tgtEl>
                                      </p:cBhvr>
                                    </p:animEffect>
                                  </p:childTnLst>
                                  <p:subTnLst>
                                    <p:animClr clrSpc="rgb" dir="cw">
                                      <p:cBhvr override="childStyle">
                                        <p:cTn dur="1" fill="hold" display="0" masterRel="nextClick" afterEffect="1"/>
                                        <p:tgtEl>
                                          <p:spTgt spid="193539">
                                            <p:txEl>
                                              <p:pRg st="6" end="6"/>
                                            </p:txEl>
                                          </p:spTgt>
                                        </p:tgtEl>
                                        <p:attrNameLst>
                                          <p:attrName>ppt_c</p:attrName>
                                        </p:attrNameLst>
                                      </p:cBhvr>
                                      <p:to>
                                        <a:srgbClr val="5F5F5F"/>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3539" grpId="0" build="p" autoUpdateAnimBg="0"/>
    </p:bldLst>
  </p:timing>
</p:sld>
</file>

<file path=ppt/slides/slide2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4274" name="Rectangle 2"/>
          <p:cNvSpPr>
            <a:spLocks noGrp="1" noChangeArrowheads="1"/>
          </p:cNvSpPr>
          <p:nvPr>
            <p:ph type="title" idx="4294967295"/>
          </p:nvPr>
        </p:nvSpPr>
        <p:spPr/>
        <p:txBody>
          <a:bodyPr/>
          <a:lstStyle/>
          <a:p>
            <a:pPr eaLnBrk="1" hangingPunct="1"/>
            <a:r>
              <a:rPr lang="en-GB" smtClean="0"/>
              <a:t>John Adair</a:t>
            </a:r>
          </a:p>
        </p:txBody>
      </p:sp>
      <p:sp>
        <p:nvSpPr>
          <p:cNvPr id="195587" name="Rectangle 3"/>
          <p:cNvSpPr>
            <a:spLocks noGrp="1" noChangeArrowheads="1"/>
          </p:cNvSpPr>
          <p:nvPr>
            <p:ph type="body" sz="half" idx="4294967295"/>
          </p:nvPr>
        </p:nvSpPr>
        <p:spPr>
          <a:xfrm>
            <a:off x="1182688" y="2017713"/>
            <a:ext cx="3810000" cy="4114800"/>
          </a:xfrm>
        </p:spPr>
        <p:txBody>
          <a:bodyPr/>
          <a:lstStyle/>
          <a:p>
            <a:pPr eaLnBrk="1" hangingPunct="1">
              <a:lnSpc>
                <a:spcPct val="80000"/>
              </a:lnSpc>
              <a:buFont typeface="Wingdings" pitchFamily="2" charset="2"/>
              <a:buNone/>
            </a:pPr>
            <a:r>
              <a:rPr lang="en-GB" sz="1800" b="1" smtClean="0">
                <a:solidFill>
                  <a:srgbClr val="008000"/>
                </a:solidFill>
              </a:rPr>
              <a:t>TEAM FUNCTIONS</a:t>
            </a:r>
          </a:p>
          <a:p>
            <a:pPr eaLnBrk="1" hangingPunct="1">
              <a:lnSpc>
                <a:spcPct val="80000"/>
              </a:lnSpc>
            </a:pPr>
            <a:r>
              <a:rPr lang="en-GB" sz="1800" smtClean="0">
                <a:solidFill>
                  <a:srgbClr val="008000"/>
                </a:solidFill>
              </a:rPr>
              <a:t>Setting standards</a:t>
            </a:r>
          </a:p>
          <a:p>
            <a:pPr eaLnBrk="1" hangingPunct="1">
              <a:lnSpc>
                <a:spcPct val="80000"/>
              </a:lnSpc>
            </a:pPr>
            <a:r>
              <a:rPr lang="en-GB" sz="1800" smtClean="0">
                <a:solidFill>
                  <a:srgbClr val="008000"/>
                </a:solidFill>
              </a:rPr>
              <a:t>Maintaining discipline</a:t>
            </a:r>
          </a:p>
          <a:p>
            <a:pPr eaLnBrk="1" hangingPunct="1">
              <a:lnSpc>
                <a:spcPct val="80000"/>
              </a:lnSpc>
            </a:pPr>
            <a:r>
              <a:rPr lang="en-GB" sz="1800" smtClean="0">
                <a:solidFill>
                  <a:srgbClr val="008000"/>
                </a:solidFill>
              </a:rPr>
              <a:t>Building team spirit</a:t>
            </a:r>
          </a:p>
          <a:p>
            <a:pPr eaLnBrk="1" hangingPunct="1">
              <a:lnSpc>
                <a:spcPct val="80000"/>
              </a:lnSpc>
            </a:pPr>
            <a:r>
              <a:rPr lang="en-GB" sz="1800" smtClean="0">
                <a:solidFill>
                  <a:srgbClr val="008000"/>
                </a:solidFill>
              </a:rPr>
              <a:t>Encouraging, motivating, giving a sense of purpose</a:t>
            </a:r>
          </a:p>
          <a:p>
            <a:pPr eaLnBrk="1" hangingPunct="1">
              <a:lnSpc>
                <a:spcPct val="80000"/>
              </a:lnSpc>
            </a:pPr>
            <a:endParaRPr lang="en-GB" sz="1800" smtClean="0">
              <a:solidFill>
                <a:srgbClr val="008000"/>
              </a:solidFill>
            </a:endParaRPr>
          </a:p>
        </p:txBody>
      </p:sp>
      <p:sp>
        <p:nvSpPr>
          <p:cNvPr id="195588" name="Rectangle 4"/>
          <p:cNvSpPr>
            <a:spLocks noGrp="1" noChangeArrowheads="1"/>
          </p:cNvSpPr>
          <p:nvPr>
            <p:ph type="body" sz="half" idx="4294967295"/>
          </p:nvPr>
        </p:nvSpPr>
        <p:spPr>
          <a:xfrm>
            <a:off x="5145088" y="2017713"/>
            <a:ext cx="3810000" cy="4114800"/>
          </a:xfrm>
        </p:spPr>
        <p:txBody>
          <a:bodyPr/>
          <a:lstStyle/>
          <a:p>
            <a:pPr eaLnBrk="1" hangingPunct="1">
              <a:lnSpc>
                <a:spcPct val="80000"/>
              </a:lnSpc>
            </a:pPr>
            <a:r>
              <a:rPr lang="en-GB" sz="1800" smtClean="0">
                <a:solidFill>
                  <a:srgbClr val="008000"/>
                </a:solidFill>
              </a:rPr>
              <a:t>Appointing sub-leaders</a:t>
            </a:r>
          </a:p>
          <a:p>
            <a:pPr eaLnBrk="1" hangingPunct="1">
              <a:lnSpc>
                <a:spcPct val="80000"/>
              </a:lnSpc>
            </a:pPr>
            <a:r>
              <a:rPr lang="en-GB" sz="1800" smtClean="0">
                <a:solidFill>
                  <a:srgbClr val="008000"/>
                </a:solidFill>
              </a:rPr>
              <a:t>Ensuring communication within the group</a:t>
            </a:r>
          </a:p>
          <a:p>
            <a:pPr eaLnBrk="1" hangingPunct="1">
              <a:lnSpc>
                <a:spcPct val="80000"/>
              </a:lnSpc>
            </a:pPr>
            <a:r>
              <a:rPr lang="en-GB" sz="1800" smtClean="0">
                <a:solidFill>
                  <a:srgbClr val="008000"/>
                </a:solidFill>
              </a:rPr>
              <a:t>Training the group</a:t>
            </a:r>
            <a:endParaRPr lang="en-GB" sz="1800" smtClean="0"/>
          </a:p>
        </p:txBody>
      </p:sp>
      <p:sp>
        <p:nvSpPr>
          <p:cNvPr id="54277" name="Oval 5"/>
          <p:cNvSpPr>
            <a:spLocks noChangeArrowheads="1"/>
          </p:cNvSpPr>
          <p:nvPr/>
        </p:nvSpPr>
        <p:spPr bwMode="auto">
          <a:xfrm>
            <a:off x="2713038" y="3651250"/>
            <a:ext cx="2568575" cy="2568575"/>
          </a:xfrm>
          <a:prstGeom prst="ellipse">
            <a:avLst/>
          </a:prstGeom>
          <a:noFill/>
          <a:ln w="38100">
            <a:solidFill>
              <a:srgbClr val="008000"/>
            </a:solidFill>
            <a:round/>
            <a:headEnd/>
            <a:tailEnd/>
          </a:ln>
        </p:spPr>
        <p:txBody>
          <a:bodyPr wrap="none" anchor="ctr"/>
          <a:lstStyle/>
          <a:p>
            <a:endParaRPr lang="en-US"/>
          </a:p>
        </p:txBody>
      </p:sp>
      <p:sp>
        <p:nvSpPr>
          <p:cNvPr id="54278" name="Text Box 6"/>
          <p:cNvSpPr txBox="1">
            <a:spLocks noChangeArrowheads="1"/>
          </p:cNvSpPr>
          <p:nvPr/>
        </p:nvSpPr>
        <p:spPr bwMode="auto">
          <a:xfrm>
            <a:off x="3381375" y="4772025"/>
            <a:ext cx="938213" cy="457200"/>
          </a:xfrm>
          <a:prstGeom prst="rect">
            <a:avLst/>
          </a:prstGeom>
          <a:noFill/>
          <a:ln w="9525">
            <a:noFill/>
            <a:miter lim="800000"/>
            <a:headEnd/>
            <a:tailEnd/>
          </a:ln>
        </p:spPr>
        <p:txBody>
          <a:bodyPr wrap="none">
            <a:spAutoFit/>
          </a:bodyPr>
          <a:lstStyle/>
          <a:p>
            <a:r>
              <a:rPr lang="en-GB">
                <a:solidFill>
                  <a:srgbClr val="008000"/>
                </a:solidFill>
              </a:rPr>
              <a:t>Team</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95587">
                                            <p:txEl>
                                              <p:pRg st="0" end="0"/>
                                            </p:txEl>
                                          </p:spTgt>
                                        </p:tgtEl>
                                        <p:attrNameLst>
                                          <p:attrName>style.visibility</p:attrName>
                                        </p:attrNameLst>
                                      </p:cBhvr>
                                      <p:to>
                                        <p:strVal val="visible"/>
                                      </p:to>
                                    </p:set>
                                    <p:animEffect transition="in" filter="dissolve">
                                      <p:cBhvr>
                                        <p:cTn id="7" dur="500"/>
                                        <p:tgtEl>
                                          <p:spTgt spid="195587">
                                            <p:txEl>
                                              <p:pRg st="0" end="0"/>
                                            </p:txEl>
                                          </p:spTgt>
                                        </p:tgtEl>
                                      </p:cBhvr>
                                    </p:animEffect>
                                  </p:childTnLst>
                                  <p:subTnLst>
                                    <p:animClr clrSpc="rgb" dir="cw">
                                      <p:cBhvr override="childStyle">
                                        <p:cTn dur="1" fill="hold" display="0" masterRel="nextClick" afterEffect="1"/>
                                        <p:tgtEl>
                                          <p:spTgt spid="195587">
                                            <p:txEl>
                                              <p:pRg st="0" end="0"/>
                                            </p:txEl>
                                          </p:spTgt>
                                        </p:tgtEl>
                                        <p:attrNameLst>
                                          <p:attrName>ppt_c</p:attrName>
                                        </p:attrNameLst>
                                      </p:cBhvr>
                                      <p:to>
                                        <a:srgbClr val="5F5F5F"/>
                                      </p:to>
                                    </p:animClr>
                                  </p:sub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195587">
                                            <p:txEl>
                                              <p:pRg st="1" end="1"/>
                                            </p:txEl>
                                          </p:spTgt>
                                        </p:tgtEl>
                                        <p:attrNameLst>
                                          <p:attrName>style.visibility</p:attrName>
                                        </p:attrNameLst>
                                      </p:cBhvr>
                                      <p:to>
                                        <p:strVal val="visible"/>
                                      </p:to>
                                    </p:set>
                                    <p:animEffect transition="in" filter="dissolve">
                                      <p:cBhvr>
                                        <p:cTn id="12" dur="500"/>
                                        <p:tgtEl>
                                          <p:spTgt spid="195587">
                                            <p:txEl>
                                              <p:pRg st="1" end="1"/>
                                            </p:txEl>
                                          </p:spTgt>
                                        </p:tgtEl>
                                      </p:cBhvr>
                                    </p:animEffect>
                                  </p:childTnLst>
                                  <p:subTnLst>
                                    <p:animClr clrSpc="rgb" dir="cw">
                                      <p:cBhvr override="childStyle">
                                        <p:cTn dur="1" fill="hold" display="0" masterRel="nextClick" afterEffect="1"/>
                                        <p:tgtEl>
                                          <p:spTgt spid="195587">
                                            <p:txEl>
                                              <p:pRg st="1" end="1"/>
                                            </p:txEl>
                                          </p:spTgt>
                                        </p:tgtEl>
                                        <p:attrNameLst>
                                          <p:attrName>ppt_c</p:attrName>
                                        </p:attrNameLst>
                                      </p:cBhvr>
                                      <p:to>
                                        <a:srgbClr val="5F5F5F"/>
                                      </p:to>
                                    </p:animClr>
                                  </p:sub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195587">
                                            <p:txEl>
                                              <p:pRg st="2" end="2"/>
                                            </p:txEl>
                                          </p:spTgt>
                                        </p:tgtEl>
                                        <p:attrNameLst>
                                          <p:attrName>style.visibility</p:attrName>
                                        </p:attrNameLst>
                                      </p:cBhvr>
                                      <p:to>
                                        <p:strVal val="visible"/>
                                      </p:to>
                                    </p:set>
                                    <p:animEffect transition="in" filter="dissolve">
                                      <p:cBhvr>
                                        <p:cTn id="17" dur="500"/>
                                        <p:tgtEl>
                                          <p:spTgt spid="195587">
                                            <p:txEl>
                                              <p:pRg st="2" end="2"/>
                                            </p:txEl>
                                          </p:spTgt>
                                        </p:tgtEl>
                                      </p:cBhvr>
                                    </p:animEffect>
                                  </p:childTnLst>
                                  <p:subTnLst>
                                    <p:animClr clrSpc="rgb" dir="cw">
                                      <p:cBhvr override="childStyle">
                                        <p:cTn dur="1" fill="hold" display="0" masterRel="nextClick" afterEffect="1"/>
                                        <p:tgtEl>
                                          <p:spTgt spid="195587">
                                            <p:txEl>
                                              <p:pRg st="2" end="2"/>
                                            </p:txEl>
                                          </p:spTgt>
                                        </p:tgtEl>
                                        <p:attrNameLst>
                                          <p:attrName>ppt_c</p:attrName>
                                        </p:attrNameLst>
                                      </p:cBhvr>
                                      <p:to>
                                        <a:srgbClr val="5F5F5F"/>
                                      </p:to>
                                    </p:animClr>
                                  </p:sub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195587">
                                            <p:txEl>
                                              <p:pRg st="3" end="3"/>
                                            </p:txEl>
                                          </p:spTgt>
                                        </p:tgtEl>
                                        <p:attrNameLst>
                                          <p:attrName>style.visibility</p:attrName>
                                        </p:attrNameLst>
                                      </p:cBhvr>
                                      <p:to>
                                        <p:strVal val="visible"/>
                                      </p:to>
                                    </p:set>
                                    <p:animEffect transition="in" filter="dissolve">
                                      <p:cBhvr>
                                        <p:cTn id="22" dur="500"/>
                                        <p:tgtEl>
                                          <p:spTgt spid="195587">
                                            <p:txEl>
                                              <p:pRg st="3" end="3"/>
                                            </p:txEl>
                                          </p:spTgt>
                                        </p:tgtEl>
                                      </p:cBhvr>
                                    </p:animEffect>
                                  </p:childTnLst>
                                  <p:subTnLst>
                                    <p:animClr clrSpc="rgb" dir="cw">
                                      <p:cBhvr override="childStyle">
                                        <p:cTn dur="1" fill="hold" display="0" masterRel="nextClick" afterEffect="1"/>
                                        <p:tgtEl>
                                          <p:spTgt spid="195587">
                                            <p:txEl>
                                              <p:pRg st="3" end="3"/>
                                            </p:txEl>
                                          </p:spTgt>
                                        </p:tgtEl>
                                        <p:attrNameLst>
                                          <p:attrName>ppt_c</p:attrName>
                                        </p:attrNameLst>
                                      </p:cBhvr>
                                      <p:to>
                                        <a:srgbClr val="5F5F5F"/>
                                      </p:to>
                                    </p:animClr>
                                  </p:sub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195587">
                                            <p:txEl>
                                              <p:pRg st="4" end="4"/>
                                            </p:txEl>
                                          </p:spTgt>
                                        </p:tgtEl>
                                        <p:attrNameLst>
                                          <p:attrName>style.visibility</p:attrName>
                                        </p:attrNameLst>
                                      </p:cBhvr>
                                      <p:to>
                                        <p:strVal val="visible"/>
                                      </p:to>
                                    </p:set>
                                    <p:animEffect transition="in" filter="dissolve">
                                      <p:cBhvr>
                                        <p:cTn id="27" dur="500"/>
                                        <p:tgtEl>
                                          <p:spTgt spid="195587">
                                            <p:txEl>
                                              <p:pRg st="4" end="4"/>
                                            </p:txEl>
                                          </p:spTgt>
                                        </p:tgtEl>
                                      </p:cBhvr>
                                    </p:animEffect>
                                  </p:childTnLst>
                                  <p:subTnLst>
                                    <p:animClr clrSpc="rgb" dir="cw">
                                      <p:cBhvr override="childStyle">
                                        <p:cTn dur="1" fill="hold" display="0" masterRel="nextClick" afterEffect="1"/>
                                        <p:tgtEl>
                                          <p:spTgt spid="195587">
                                            <p:txEl>
                                              <p:pRg st="4" end="4"/>
                                            </p:txEl>
                                          </p:spTgt>
                                        </p:tgtEl>
                                        <p:attrNameLst>
                                          <p:attrName>ppt_c</p:attrName>
                                        </p:attrNameLst>
                                      </p:cBhvr>
                                      <p:to>
                                        <a:srgbClr val="5F5F5F"/>
                                      </p:to>
                                    </p:animClr>
                                  </p:sub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195588">
                                            <p:txEl>
                                              <p:pRg st="0" end="0"/>
                                            </p:txEl>
                                          </p:spTgt>
                                        </p:tgtEl>
                                        <p:attrNameLst>
                                          <p:attrName>style.visibility</p:attrName>
                                        </p:attrNameLst>
                                      </p:cBhvr>
                                      <p:to>
                                        <p:strVal val="visible"/>
                                      </p:to>
                                    </p:set>
                                    <p:animEffect transition="in" filter="dissolve">
                                      <p:cBhvr>
                                        <p:cTn id="32" dur="500"/>
                                        <p:tgtEl>
                                          <p:spTgt spid="195588">
                                            <p:txEl>
                                              <p:pRg st="0" end="0"/>
                                            </p:txEl>
                                          </p:spTgt>
                                        </p:tgtEl>
                                      </p:cBhvr>
                                    </p:animEffect>
                                  </p:childTnLst>
                                  <p:subTnLst>
                                    <p:animClr clrSpc="rgb" dir="cw">
                                      <p:cBhvr override="childStyle">
                                        <p:cTn dur="1" fill="hold" display="0" masterRel="nextClick" afterEffect="1"/>
                                        <p:tgtEl>
                                          <p:spTgt spid="195588">
                                            <p:txEl>
                                              <p:pRg st="0" end="0"/>
                                            </p:txEl>
                                          </p:spTgt>
                                        </p:tgtEl>
                                        <p:attrNameLst>
                                          <p:attrName>ppt_c</p:attrName>
                                        </p:attrNameLst>
                                      </p:cBhvr>
                                      <p:to>
                                        <a:srgbClr val="5F5F5F"/>
                                      </p:to>
                                    </p:animClr>
                                  </p:subTnLst>
                                </p:cTn>
                              </p:par>
                            </p:childTnLst>
                          </p:cTn>
                        </p:par>
                      </p:childTnLst>
                    </p:cTn>
                  </p:par>
                  <p:par>
                    <p:cTn id="33" fill="hold">
                      <p:stCondLst>
                        <p:cond delay="indefinite"/>
                      </p:stCondLst>
                      <p:childTnLst>
                        <p:par>
                          <p:cTn id="34" fill="hold">
                            <p:stCondLst>
                              <p:cond delay="0"/>
                            </p:stCondLst>
                            <p:childTnLst>
                              <p:par>
                                <p:cTn id="35" presetID="9" presetClass="entr" presetSubtype="0" fill="hold" grpId="0" nodeType="clickEffect">
                                  <p:stCondLst>
                                    <p:cond delay="0"/>
                                  </p:stCondLst>
                                  <p:childTnLst>
                                    <p:set>
                                      <p:cBhvr>
                                        <p:cTn id="36" dur="1" fill="hold">
                                          <p:stCondLst>
                                            <p:cond delay="0"/>
                                          </p:stCondLst>
                                        </p:cTn>
                                        <p:tgtEl>
                                          <p:spTgt spid="195588">
                                            <p:txEl>
                                              <p:pRg st="1" end="1"/>
                                            </p:txEl>
                                          </p:spTgt>
                                        </p:tgtEl>
                                        <p:attrNameLst>
                                          <p:attrName>style.visibility</p:attrName>
                                        </p:attrNameLst>
                                      </p:cBhvr>
                                      <p:to>
                                        <p:strVal val="visible"/>
                                      </p:to>
                                    </p:set>
                                    <p:animEffect transition="in" filter="dissolve">
                                      <p:cBhvr>
                                        <p:cTn id="37" dur="500"/>
                                        <p:tgtEl>
                                          <p:spTgt spid="195588">
                                            <p:txEl>
                                              <p:pRg st="1" end="1"/>
                                            </p:txEl>
                                          </p:spTgt>
                                        </p:tgtEl>
                                      </p:cBhvr>
                                    </p:animEffect>
                                  </p:childTnLst>
                                  <p:subTnLst>
                                    <p:animClr clrSpc="rgb" dir="cw">
                                      <p:cBhvr override="childStyle">
                                        <p:cTn dur="1" fill="hold" display="0" masterRel="nextClick" afterEffect="1"/>
                                        <p:tgtEl>
                                          <p:spTgt spid="195588">
                                            <p:txEl>
                                              <p:pRg st="1" end="1"/>
                                            </p:txEl>
                                          </p:spTgt>
                                        </p:tgtEl>
                                        <p:attrNameLst>
                                          <p:attrName>ppt_c</p:attrName>
                                        </p:attrNameLst>
                                      </p:cBhvr>
                                      <p:to>
                                        <a:srgbClr val="5F5F5F"/>
                                      </p:to>
                                    </p:animClr>
                                  </p:subTnLst>
                                </p:cTn>
                              </p:par>
                            </p:childTnLst>
                          </p:cTn>
                        </p:par>
                      </p:childTnLst>
                    </p:cTn>
                  </p:par>
                  <p:par>
                    <p:cTn id="38" fill="hold">
                      <p:stCondLst>
                        <p:cond delay="indefinite"/>
                      </p:stCondLst>
                      <p:childTnLst>
                        <p:par>
                          <p:cTn id="39" fill="hold">
                            <p:stCondLst>
                              <p:cond delay="0"/>
                            </p:stCondLst>
                            <p:childTnLst>
                              <p:par>
                                <p:cTn id="40" presetID="9" presetClass="entr" presetSubtype="0" fill="hold" grpId="0" nodeType="clickEffect">
                                  <p:stCondLst>
                                    <p:cond delay="0"/>
                                  </p:stCondLst>
                                  <p:childTnLst>
                                    <p:set>
                                      <p:cBhvr>
                                        <p:cTn id="41" dur="1" fill="hold">
                                          <p:stCondLst>
                                            <p:cond delay="0"/>
                                          </p:stCondLst>
                                        </p:cTn>
                                        <p:tgtEl>
                                          <p:spTgt spid="195588">
                                            <p:txEl>
                                              <p:pRg st="2" end="2"/>
                                            </p:txEl>
                                          </p:spTgt>
                                        </p:tgtEl>
                                        <p:attrNameLst>
                                          <p:attrName>style.visibility</p:attrName>
                                        </p:attrNameLst>
                                      </p:cBhvr>
                                      <p:to>
                                        <p:strVal val="visible"/>
                                      </p:to>
                                    </p:set>
                                    <p:animEffect transition="in" filter="dissolve">
                                      <p:cBhvr>
                                        <p:cTn id="42" dur="500"/>
                                        <p:tgtEl>
                                          <p:spTgt spid="195588">
                                            <p:txEl>
                                              <p:pRg st="2" end="2"/>
                                            </p:txEl>
                                          </p:spTgt>
                                        </p:tgtEl>
                                      </p:cBhvr>
                                    </p:animEffect>
                                  </p:childTnLst>
                                  <p:subTnLst>
                                    <p:animClr clrSpc="rgb" dir="cw">
                                      <p:cBhvr override="childStyle">
                                        <p:cTn dur="1" fill="hold" display="0" masterRel="nextClick" afterEffect="1"/>
                                        <p:tgtEl>
                                          <p:spTgt spid="195588">
                                            <p:txEl>
                                              <p:pRg st="2" end="2"/>
                                            </p:txEl>
                                          </p:spTgt>
                                        </p:tgtEl>
                                        <p:attrNameLst>
                                          <p:attrName>ppt_c</p:attrName>
                                        </p:attrNameLst>
                                      </p:cBhvr>
                                      <p:to>
                                        <a:srgbClr val="5F5F5F"/>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5587" grpId="0" build="p" autoUpdateAnimBg="0"/>
      <p:bldP spid="195588" grpId="0" build="p" autoUpdateAnimBg="0"/>
    </p:bldLst>
  </p:timing>
</p:sld>
</file>

<file path=ppt/slides/slide2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5298" name="Rectangle 2"/>
          <p:cNvSpPr>
            <a:spLocks noGrp="1" noChangeArrowheads="1"/>
          </p:cNvSpPr>
          <p:nvPr>
            <p:ph type="title" idx="4294967295"/>
          </p:nvPr>
        </p:nvSpPr>
        <p:spPr/>
        <p:txBody>
          <a:bodyPr/>
          <a:lstStyle/>
          <a:p>
            <a:pPr eaLnBrk="1" hangingPunct="1"/>
            <a:r>
              <a:rPr lang="en-GB" smtClean="0"/>
              <a:t>John Adair</a:t>
            </a:r>
          </a:p>
        </p:txBody>
      </p:sp>
      <p:sp>
        <p:nvSpPr>
          <p:cNvPr id="192515" name="Rectangle 3"/>
          <p:cNvSpPr>
            <a:spLocks noGrp="1" noChangeArrowheads="1"/>
          </p:cNvSpPr>
          <p:nvPr>
            <p:ph type="body" idx="4294967295"/>
          </p:nvPr>
        </p:nvSpPr>
        <p:spPr/>
        <p:txBody>
          <a:bodyPr/>
          <a:lstStyle/>
          <a:p>
            <a:pPr eaLnBrk="1" hangingPunct="1">
              <a:lnSpc>
                <a:spcPct val="80000"/>
              </a:lnSpc>
              <a:buFont typeface="Wingdings" pitchFamily="2" charset="2"/>
              <a:buNone/>
            </a:pPr>
            <a:r>
              <a:rPr lang="en-GB" sz="1800" b="1" smtClean="0">
                <a:solidFill>
                  <a:schemeClr val="hlink"/>
                </a:solidFill>
              </a:rPr>
              <a:t>INDIVIDUAL FUNCTIONS</a:t>
            </a:r>
          </a:p>
          <a:p>
            <a:pPr eaLnBrk="1" hangingPunct="1">
              <a:lnSpc>
                <a:spcPct val="80000"/>
              </a:lnSpc>
            </a:pPr>
            <a:r>
              <a:rPr lang="en-GB" sz="1800" smtClean="0">
                <a:solidFill>
                  <a:schemeClr val="hlink"/>
                </a:solidFill>
              </a:rPr>
              <a:t>Attending to personal problems</a:t>
            </a:r>
          </a:p>
          <a:p>
            <a:pPr eaLnBrk="1" hangingPunct="1">
              <a:lnSpc>
                <a:spcPct val="80000"/>
              </a:lnSpc>
            </a:pPr>
            <a:r>
              <a:rPr lang="en-GB" sz="1800" smtClean="0">
                <a:solidFill>
                  <a:schemeClr val="hlink"/>
                </a:solidFill>
              </a:rPr>
              <a:t>Praising individuals</a:t>
            </a:r>
          </a:p>
          <a:p>
            <a:pPr eaLnBrk="1" hangingPunct="1">
              <a:lnSpc>
                <a:spcPct val="80000"/>
              </a:lnSpc>
            </a:pPr>
            <a:r>
              <a:rPr lang="en-GB" sz="1800" smtClean="0">
                <a:solidFill>
                  <a:schemeClr val="hlink"/>
                </a:solidFill>
              </a:rPr>
              <a:t>Giving status</a:t>
            </a:r>
          </a:p>
          <a:p>
            <a:pPr eaLnBrk="1" hangingPunct="1">
              <a:lnSpc>
                <a:spcPct val="80000"/>
              </a:lnSpc>
            </a:pPr>
            <a:r>
              <a:rPr lang="en-GB" sz="1800" smtClean="0">
                <a:solidFill>
                  <a:schemeClr val="hlink"/>
                </a:solidFill>
              </a:rPr>
              <a:t>Recognising and using individual abilities</a:t>
            </a:r>
          </a:p>
          <a:p>
            <a:pPr eaLnBrk="1" hangingPunct="1">
              <a:lnSpc>
                <a:spcPct val="80000"/>
              </a:lnSpc>
            </a:pPr>
            <a:r>
              <a:rPr lang="en-GB" sz="1800" smtClean="0">
                <a:solidFill>
                  <a:schemeClr val="hlink"/>
                </a:solidFill>
              </a:rPr>
              <a:t>Training the individual</a:t>
            </a:r>
            <a:endParaRPr lang="en-GB" smtClean="0">
              <a:solidFill>
                <a:schemeClr val="hlink"/>
              </a:solidFill>
            </a:endParaRPr>
          </a:p>
        </p:txBody>
      </p:sp>
      <p:grpSp>
        <p:nvGrpSpPr>
          <p:cNvPr id="2" name="Group 4"/>
          <p:cNvGrpSpPr>
            <a:grpSpLocks/>
          </p:cNvGrpSpPr>
          <p:nvPr/>
        </p:nvGrpSpPr>
        <p:grpSpPr bwMode="auto">
          <a:xfrm>
            <a:off x="4725988" y="3630613"/>
            <a:ext cx="2568575" cy="2568575"/>
            <a:chOff x="2977" y="2287"/>
            <a:chExt cx="1618" cy="1618"/>
          </a:xfrm>
        </p:grpSpPr>
        <p:sp>
          <p:nvSpPr>
            <p:cNvPr id="55301" name="Oval 5"/>
            <p:cNvSpPr>
              <a:spLocks noChangeArrowheads="1"/>
            </p:cNvSpPr>
            <p:nvPr/>
          </p:nvSpPr>
          <p:spPr bwMode="auto">
            <a:xfrm>
              <a:off x="2977" y="2287"/>
              <a:ext cx="1618" cy="1618"/>
            </a:xfrm>
            <a:prstGeom prst="ellipse">
              <a:avLst/>
            </a:prstGeom>
            <a:noFill/>
            <a:ln w="38100">
              <a:solidFill>
                <a:schemeClr val="hlink"/>
              </a:solidFill>
              <a:round/>
              <a:headEnd/>
              <a:tailEnd/>
            </a:ln>
          </p:spPr>
          <p:txBody>
            <a:bodyPr wrap="none" anchor="ctr"/>
            <a:lstStyle/>
            <a:p>
              <a:endParaRPr lang="en-US"/>
            </a:p>
          </p:txBody>
        </p:sp>
        <p:sp>
          <p:nvSpPr>
            <p:cNvPr id="55302" name="Text Box 6"/>
            <p:cNvSpPr txBox="1">
              <a:spLocks noChangeArrowheads="1"/>
            </p:cNvSpPr>
            <p:nvPr/>
          </p:nvSpPr>
          <p:spPr bwMode="auto">
            <a:xfrm>
              <a:off x="3460" y="3014"/>
              <a:ext cx="943" cy="288"/>
            </a:xfrm>
            <a:prstGeom prst="rect">
              <a:avLst/>
            </a:prstGeom>
            <a:noFill/>
            <a:ln w="9525">
              <a:noFill/>
              <a:miter lim="800000"/>
              <a:headEnd/>
              <a:tailEnd/>
            </a:ln>
          </p:spPr>
          <p:txBody>
            <a:bodyPr wrap="none">
              <a:spAutoFit/>
            </a:bodyPr>
            <a:lstStyle/>
            <a:p>
              <a:r>
                <a:rPr lang="en-GB">
                  <a:solidFill>
                    <a:schemeClr val="hlink"/>
                  </a:solidFill>
                </a:rPr>
                <a:t>Individual</a:t>
              </a:r>
            </a:p>
          </p:txBody>
        </p:sp>
      </p:gr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92515">
                                            <p:txEl>
                                              <p:pRg st="0" end="0"/>
                                            </p:txEl>
                                          </p:spTgt>
                                        </p:tgtEl>
                                        <p:attrNameLst>
                                          <p:attrName>style.visibility</p:attrName>
                                        </p:attrNameLst>
                                      </p:cBhvr>
                                      <p:to>
                                        <p:strVal val="visible"/>
                                      </p:to>
                                    </p:set>
                                    <p:animEffect transition="in" filter="dissolve">
                                      <p:cBhvr>
                                        <p:cTn id="7" dur="500"/>
                                        <p:tgtEl>
                                          <p:spTgt spid="192515">
                                            <p:txEl>
                                              <p:pRg st="0" end="0"/>
                                            </p:txEl>
                                          </p:spTgt>
                                        </p:tgtEl>
                                      </p:cBhvr>
                                    </p:animEffect>
                                  </p:childTnLst>
                                  <p:subTnLst>
                                    <p:animClr clrSpc="rgb" dir="cw">
                                      <p:cBhvr override="childStyle">
                                        <p:cTn dur="1" fill="hold" display="0" masterRel="nextClick" afterEffect="1"/>
                                        <p:tgtEl>
                                          <p:spTgt spid="192515">
                                            <p:txEl>
                                              <p:pRg st="0" end="0"/>
                                            </p:txEl>
                                          </p:spTgt>
                                        </p:tgtEl>
                                        <p:attrNameLst>
                                          <p:attrName>ppt_c</p:attrName>
                                        </p:attrNameLst>
                                      </p:cBhvr>
                                      <p:to>
                                        <a:srgbClr val="5F5F5F"/>
                                      </p:to>
                                    </p:animClr>
                                  </p:sub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192515">
                                            <p:txEl>
                                              <p:pRg st="1" end="1"/>
                                            </p:txEl>
                                          </p:spTgt>
                                        </p:tgtEl>
                                        <p:attrNameLst>
                                          <p:attrName>style.visibility</p:attrName>
                                        </p:attrNameLst>
                                      </p:cBhvr>
                                      <p:to>
                                        <p:strVal val="visible"/>
                                      </p:to>
                                    </p:set>
                                    <p:animEffect transition="in" filter="dissolve">
                                      <p:cBhvr>
                                        <p:cTn id="12" dur="500"/>
                                        <p:tgtEl>
                                          <p:spTgt spid="192515">
                                            <p:txEl>
                                              <p:pRg st="1" end="1"/>
                                            </p:txEl>
                                          </p:spTgt>
                                        </p:tgtEl>
                                      </p:cBhvr>
                                    </p:animEffect>
                                  </p:childTnLst>
                                  <p:subTnLst>
                                    <p:animClr clrSpc="rgb" dir="cw">
                                      <p:cBhvr override="childStyle">
                                        <p:cTn dur="1" fill="hold" display="0" masterRel="nextClick" afterEffect="1"/>
                                        <p:tgtEl>
                                          <p:spTgt spid="192515">
                                            <p:txEl>
                                              <p:pRg st="1" end="1"/>
                                            </p:txEl>
                                          </p:spTgt>
                                        </p:tgtEl>
                                        <p:attrNameLst>
                                          <p:attrName>ppt_c</p:attrName>
                                        </p:attrNameLst>
                                      </p:cBhvr>
                                      <p:to>
                                        <a:srgbClr val="5F5F5F"/>
                                      </p:to>
                                    </p:animClr>
                                  </p:sub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192515">
                                            <p:txEl>
                                              <p:pRg st="2" end="2"/>
                                            </p:txEl>
                                          </p:spTgt>
                                        </p:tgtEl>
                                        <p:attrNameLst>
                                          <p:attrName>style.visibility</p:attrName>
                                        </p:attrNameLst>
                                      </p:cBhvr>
                                      <p:to>
                                        <p:strVal val="visible"/>
                                      </p:to>
                                    </p:set>
                                    <p:animEffect transition="in" filter="dissolve">
                                      <p:cBhvr>
                                        <p:cTn id="17" dur="500"/>
                                        <p:tgtEl>
                                          <p:spTgt spid="192515">
                                            <p:txEl>
                                              <p:pRg st="2" end="2"/>
                                            </p:txEl>
                                          </p:spTgt>
                                        </p:tgtEl>
                                      </p:cBhvr>
                                    </p:animEffect>
                                  </p:childTnLst>
                                  <p:subTnLst>
                                    <p:animClr clrSpc="rgb" dir="cw">
                                      <p:cBhvr override="childStyle">
                                        <p:cTn dur="1" fill="hold" display="0" masterRel="nextClick" afterEffect="1"/>
                                        <p:tgtEl>
                                          <p:spTgt spid="192515">
                                            <p:txEl>
                                              <p:pRg st="2" end="2"/>
                                            </p:txEl>
                                          </p:spTgt>
                                        </p:tgtEl>
                                        <p:attrNameLst>
                                          <p:attrName>ppt_c</p:attrName>
                                        </p:attrNameLst>
                                      </p:cBhvr>
                                      <p:to>
                                        <a:srgbClr val="5F5F5F"/>
                                      </p:to>
                                    </p:animClr>
                                  </p:sub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192515">
                                            <p:txEl>
                                              <p:pRg st="3" end="3"/>
                                            </p:txEl>
                                          </p:spTgt>
                                        </p:tgtEl>
                                        <p:attrNameLst>
                                          <p:attrName>style.visibility</p:attrName>
                                        </p:attrNameLst>
                                      </p:cBhvr>
                                      <p:to>
                                        <p:strVal val="visible"/>
                                      </p:to>
                                    </p:set>
                                    <p:animEffect transition="in" filter="dissolve">
                                      <p:cBhvr>
                                        <p:cTn id="22" dur="500"/>
                                        <p:tgtEl>
                                          <p:spTgt spid="192515">
                                            <p:txEl>
                                              <p:pRg st="3" end="3"/>
                                            </p:txEl>
                                          </p:spTgt>
                                        </p:tgtEl>
                                      </p:cBhvr>
                                    </p:animEffect>
                                  </p:childTnLst>
                                  <p:subTnLst>
                                    <p:animClr clrSpc="rgb" dir="cw">
                                      <p:cBhvr override="childStyle">
                                        <p:cTn dur="1" fill="hold" display="0" masterRel="nextClick" afterEffect="1"/>
                                        <p:tgtEl>
                                          <p:spTgt spid="192515">
                                            <p:txEl>
                                              <p:pRg st="3" end="3"/>
                                            </p:txEl>
                                          </p:spTgt>
                                        </p:tgtEl>
                                        <p:attrNameLst>
                                          <p:attrName>ppt_c</p:attrName>
                                        </p:attrNameLst>
                                      </p:cBhvr>
                                      <p:to>
                                        <a:srgbClr val="5F5F5F"/>
                                      </p:to>
                                    </p:animClr>
                                  </p:sub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192515">
                                            <p:txEl>
                                              <p:pRg st="4" end="4"/>
                                            </p:txEl>
                                          </p:spTgt>
                                        </p:tgtEl>
                                        <p:attrNameLst>
                                          <p:attrName>style.visibility</p:attrName>
                                        </p:attrNameLst>
                                      </p:cBhvr>
                                      <p:to>
                                        <p:strVal val="visible"/>
                                      </p:to>
                                    </p:set>
                                    <p:animEffect transition="in" filter="dissolve">
                                      <p:cBhvr>
                                        <p:cTn id="27" dur="500"/>
                                        <p:tgtEl>
                                          <p:spTgt spid="192515">
                                            <p:txEl>
                                              <p:pRg st="4" end="4"/>
                                            </p:txEl>
                                          </p:spTgt>
                                        </p:tgtEl>
                                      </p:cBhvr>
                                    </p:animEffect>
                                  </p:childTnLst>
                                  <p:subTnLst>
                                    <p:animClr clrSpc="rgb" dir="cw">
                                      <p:cBhvr override="childStyle">
                                        <p:cTn dur="1" fill="hold" display="0" masterRel="nextClick" afterEffect="1"/>
                                        <p:tgtEl>
                                          <p:spTgt spid="192515">
                                            <p:txEl>
                                              <p:pRg st="4" end="4"/>
                                            </p:txEl>
                                          </p:spTgt>
                                        </p:tgtEl>
                                        <p:attrNameLst>
                                          <p:attrName>ppt_c</p:attrName>
                                        </p:attrNameLst>
                                      </p:cBhvr>
                                      <p:to>
                                        <a:srgbClr val="5F5F5F"/>
                                      </p:to>
                                    </p:animClr>
                                  </p:sub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192515">
                                            <p:txEl>
                                              <p:pRg st="5" end="5"/>
                                            </p:txEl>
                                          </p:spTgt>
                                        </p:tgtEl>
                                        <p:attrNameLst>
                                          <p:attrName>style.visibility</p:attrName>
                                        </p:attrNameLst>
                                      </p:cBhvr>
                                      <p:to>
                                        <p:strVal val="visible"/>
                                      </p:to>
                                    </p:set>
                                    <p:animEffect transition="in" filter="dissolve">
                                      <p:cBhvr>
                                        <p:cTn id="32" dur="500"/>
                                        <p:tgtEl>
                                          <p:spTgt spid="192515">
                                            <p:txEl>
                                              <p:pRg st="5" end="5"/>
                                            </p:txEl>
                                          </p:spTgt>
                                        </p:tgtEl>
                                      </p:cBhvr>
                                    </p:animEffect>
                                  </p:childTnLst>
                                  <p:subTnLst>
                                    <p:animClr clrSpc="rgb" dir="cw">
                                      <p:cBhvr override="childStyle">
                                        <p:cTn dur="1" fill="hold" display="0" masterRel="nextClick" afterEffect="1"/>
                                        <p:tgtEl>
                                          <p:spTgt spid="192515">
                                            <p:txEl>
                                              <p:pRg st="5" end="5"/>
                                            </p:txEl>
                                          </p:spTgt>
                                        </p:tgtEl>
                                        <p:attrNameLst>
                                          <p:attrName>ppt_c</p:attrName>
                                        </p:attrNameLst>
                                      </p:cBhvr>
                                      <p:to>
                                        <a:srgbClr val="5F5F5F"/>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2515" grpId="0" build="p" autoUpdateAnimBg="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noChangeArrowheads="1"/>
          </p:cNvSpPr>
          <p:nvPr>
            <p:ph type="title"/>
          </p:nvPr>
        </p:nvSpPr>
        <p:spPr/>
        <p:txBody>
          <a:bodyPr/>
          <a:lstStyle/>
          <a:p>
            <a:pPr eaLnBrk="1" hangingPunct="1"/>
            <a:r>
              <a:rPr lang="en-GB" smtClean="0"/>
              <a:t>John Adair</a:t>
            </a:r>
          </a:p>
        </p:txBody>
      </p:sp>
      <p:sp>
        <p:nvSpPr>
          <p:cNvPr id="56323" name="Oval 3"/>
          <p:cNvSpPr>
            <a:spLocks noChangeArrowheads="1"/>
          </p:cNvSpPr>
          <p:nvPr/>
        </p:nvSpPr>
        <p:spPr bwMode="auto">
          <a:xfrm>
            <a:off x="3754438" y="2008188"/>
            <a:ext cx="2568575" cy="2568575"/>
          </a:xfrm>
          <a:prstGeom prst="ellipse">
            <a:avLst/>
          </a:prstGeom>
          <a:noFill/>
          <a:ln w="38100">
            <a:solidFill>
              <a:schemeClr val="folHlink"/>
            </a:solidFill>
            <a:round/>
            <a:headEnd/>
            <a:tailEnd/>
          </a:ln>
        </p:spPr>
        <p:txBody>
          <a:bodyPr wrap="none" anchor="ctr"/>
          <a:lstStyle/>
          <a:p>
            <a:endParaRPr lang="en-US"/>
          </a:p>
        </p:txBody>
      </p:sp>
      <p:sp>
        <p:nvSpPr>
          <p:cNvPr id="56324" name="Oval 4"/>
          <p:cNvSpPr>
            <a:spLocks noChangeArrowheads="1"/>
          </p:cNvSpPr>
          <p:nvPr/>
        </p:nvSpPr>
        <p:spPr bwMode="auto">
          <a:xfrm>
            <a:off x="2713038" y="3651250"/>
            <a:ext cx="2568575" cy="2568575"/>
          </a:xfrm>
          <a:prstGeom prst="ellipse">
            <a:avLst/>
          </a:prstGeom>
          <a:noFill/>
          <a:ln w="38100">
            <a:solidFill>
              <a:srgbClr val="008000"/>
            </a:solidFill>
            <a:round/>
            <a:headEnd/>
            <a:tailEnd/>
          </a:ln>
        </p:spPr>
        <p:txBody>
          <a:bodyPr wrap="none" anchor="ctr"/>
          <a:lstStyle/>
          <a:p>
            <a:endParaRPr lang="en-US"/>
          </a:p>
        </p:txBody>
      </p:sp>
      <p:sp>
        <p:nvSpPr>
          <p:cNvPr id="56325" name="Oval 5"/>
          <p:cNvSpPr>
            <a:spLocks noChangeArrowheads="1"/>
          </p:cNvSpPr>
          <p:nvPr/>
        </p:nvSpPr>
        <p:spPr bwMode="auto">
          <a:xfrm>
            <a:off x="4725988" y="3630613"/>
            <a:ext cx="2568575" cy="2568575"/>
          </a:xfrm>
          <a:prstGeom prst="ellipse">
            <a:avLst/>
          </a:prstGeom>
          <a:noFill/>
          <a:ln w="38100">
            <a:solidFill>
              <a:schemeClr val="hlink"/>
            </a:solidFill>
            <a:round/>
            <a:headEnd/>
            <a:tailEnd/>
          </a:ln>
        </p:spPr>
        <p:txBody>
          <a:bodyPr wrap="none" anchor="ctr"/>
          <a:lstStyle/>
          <a:p>
            <a:endParaRPr lang="en-US"/>
          </a:p>
        </p:txBody>
      </p:sp>
      <p:sp>
        <p:nvSpPr>
          <p:cNvPr id="56326" name="Text Box 6"/>
          <p:cNvSpPr txBox="1">
            <a:spLocks noChangeArrowheads="1"/>
          </p:cNvSpPr>
          <p:nvPr/>
        </p:nvSpPr>
        <p:spPr bwMode="auto">
          <a:xfrm>
            <a:off x="4602163" y="2938463"/>
            <a:ext cx="811212" cy="457200"/>
          </a:xfrm>
          <a:prstGeom prst="rect">
            <a:avLst/>
          </a:prstGeom>
          <a:noFill/>
          <a:ln w="9525">
            <a:noFill/>
            <a:miter lim="800000"/>
            <a:headEnd/>
            <a:tailEnd/>
          </a:ln>
        </p:spPr>
        <p:txBody>
          <a:bodyPr wrap="none">
            <a:spAutoFit/>
          </a:bodyPr>
          <a:lstStyle/>
          <a:p>
            <a:pPr eaLnBrk="0" hangingPunct="0"/>
            <a:r>
              <a:rPr lang="en-GB">
                <a:solidFill>
                  <a:schemeClr val="folHlink"/>
                </a:solidFill>
              </a:rPr>
              <a:t>Task</a:t>
            </a:r>
          </a:p>
        </p:txBody>
      </p:sp>
      <p:sp>
        <p:nvSpPr>
          <p:cNvPr id="56327" name="Text Box 7"/>
          <p:cNvSpPr txBox="1">
            <a:spLocks noChangeArrowheads="1"/>
          </p:cNvSpPr>
          <p:nvPr/>
        </p:nvSpPr>
        <p:spPr bwMode="auto">
          <a:xfrm>
            <a:off x="3381375" y="4772025"/>
            <a:ext cx="938213" cy="457200"/>
          </a:xfrm>
          <a:prstGeom prst="rect">
            <a:avLst/>
          </a:prstGeom>
          <a:noFill/>
          <a:ln w="9525">
            <a:noFill/>
            <a:miter lim="800000"/>
            <a:headEnd/>
            <a:tailEnd/>
          </a:ln>
        </p:spPr>
        <p:txBody>
          <a:bodyPr wrap="none">
            <a:spAutoFit/>
          </a:bodyPr>
          <a:lstStyle/>
          <a:p>
            <a:pPr eaLnBrk="0" hangingPunct="0"/>
            <a:r>
              <a:rPr lang="en-GB">
                <a:solidFill>
                  <a:srgbClr val="008000"/>
                </a:solidFill>
              </a:rPr>
              <a:t>Team</a:t>
            </a:r>
          </a:p>
        </p:txBody>
      </p:sp>
      <p:sp>
        <p:nvSpPr>
          <p:cNvPr id="56328" name="Text Box 8"/>
          <p:cNvSpPr txBox="1">
            <a:spLocks noChangeArrowheads="1"/>
          </p:cNvSpPr>
          <p:nvPr/>
        </p:nvSpPr>
        <p:spPr bwMode="auto">
          <a:xfrm>
            <a:off x="5492750" y="4784725"/>
            <a:ext cx="1497013" cy="457200"/>
          </a:xfrm>
          <a:prstGeom prst="rect">
            <a:avLst/>
          </a:prstGeom>
          <a:noFill/>
          <a:ln w="9525">
            <a:noFill/>
            <a:miter lim="800000"/>
            <a:headEnd/>
            <a:tailEnd/>
          </a:ln>
        </p:spPr>
        <p:txBody>
          <a:bodyPr wrap="none">
            <a:spAutoFit/>
          </a:bodyPr>
          <a:lstStyle/>
          <a:p>
            <a:pPr eaLnBrk="0" hangingPunct="0"/>
            <a:r>
              <a:rPr lang="en-GB">
                <a:solidFill>
                  <a:schemeClr val="hlink"/>
                </a:solidFill>
              </a:rPr>
              <a:t>Individual</a:t>
            </a:r>
          </a:p>
        </p:txBody>
      </p:sp>
    </p:spTree>
  </p:cSld>
  <p:clrMapOvr>
    <a:masterClrMapping/>
  </p:clrMapOvr>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5" name="Picture 2" descr="Clocks"/>
          <p:cNvPicPr>
            <a:picLocks noChangeAspect="1" noChangeArrowheads="1"/>
          </p:cNvPicPr>
          <p:nvPr/>
        </p:nvPicPr>
        <p:blipFill>
          <a:blip r:embed="rId3" cstate="print"/>
          <a:stretch>
            <a:fillRect/>
          </a:stretch>
        </p:blipFill>
        <p:spPr bwMode="auto">
          <a:xfrm>
            <a:off x="6660232" y="3753036"/>
            <a:ext cx="1843100" cy="2303875"/>
          </a:xfrm>
          <a:prstGeom prst="rect">
            <a:avLst/>
          </a:prstGeom>
          <a:noFill/>
          <a:ln w="9525">
            <a:noFill/>
            <a:miter lim="800000"/>
            <a:headEnd/>
            <a:tailEnd/>
          </a:ln>
        </p:spPr>
      </p:pic>
      <p:sp>
        <p:nvSpPr>
          <p:cNvPr id="6" name="Rectangle 5"/>
          <p:cNvSpPr/>
          <p:nvPr/>
        </p:nvSpPr>
        <p:spPr>
          <a:xfrm>
            <a:off x="7596336" y="6453336"/>
            <a:ext cx="854721" cy="215444"/>
          </a:xfrm>
          <a:prstGeom prst="rect">
            <a:avLst/>
          </a:prstGeom>
        </p:spPr>
        <p:txBody>
          <a:bodyPr wrap="none">
            <a:spAutoFit/>
          </a:bodyPr>
          <a:lstStyle/>
          <a:p>
            <a:r>
              <a:rPr lang="en-GB" sz="800" dirty="0" smtClean="0"/>
              <a:t>Google images</a:t>
            </a:r>
            <a:endParaRPr lang="en-GB" sz="800" dirty="0"/>
          </a:p>
        </p:txBody>
      </p:sp>
      <p:pic>
        <p:nvPicPr>
          <p:cNvPr id="8" name="Picture 7" descr="imagesCAW8918R.jpg"/>
          <p:cNvPicPr>
            <a:picLocks noChangeAspect="1"/>
          </p:cNvPicPr>
          <p:nvPr/>
        </p:nvPicPr>
        <p:blipFill>
          <a:blip r:embed="rId4" cstate="print"/>
          <a:stretch>
            <a:fillRect/>
          </a:stretch>
        </p:blipFill>
        <p:spPr>
          <a:xfrm>
            <a:off x="971600" y="836712"/>
            <a:ext cx="1755800" cy="2232248"/>
          </a:xfrm>
          <a:prstGeom prst="rect">
            <a:avLst/>
          </a:prstGeom>
        </p:spPr>
      </p:pic>
      <p:pic>
        <p:nvPicPr>
          <p:cNvPr id="9" name="Picture 8" descr="Douglas-McGregor-150x150.jpg"/>
          <p:cNvPicPr>
            <a:picLocks noChangeAspect="1"/>
          </p:cNvPicPr>
          <p:nvPr/>
        </p:nvPicPr>
        <p:blipFill>
          <a:blip r:embed="rId5" cstate="print"/>
          <a:stretch>
            <a:fillRect/>
          </a:stretch>
        </p:blipFill>
        <p:spPr>
          <a:xfrm>
            <a:off x="3635896" y="2492896"/>
            <a:ext cx="1795636" cy="1795636"/>
          </a:xfrm>
          <a:prstGeom prst="rect">
            <a:avLst/>
          </a:prstGeom>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ChangeArrowheads="1"/>
          </p:cNvSpPr>
          <p:nvPr/>
        </p:nvSpPr>
        <p:spPr bwMode="auto">
          <a:xfrm>
            <a:off x="4479925" y="3048000"/>
            <a:ext cx="184150" cy="762000"/>
          </a:xfrm>
          <a:prstGeom prst="rect">
            <a:avLst/>
          </a:prstGeom>
          <a:noFill/>
          <a:ln w="9525">
            <a:noFill/>
            <a:miter lim="800000"/>
            <a:headEnd/>
            <a:tailEnd/>
          </a:ln>
        </p:spPr>
        <p:txBody>
          <a:bodyPr wrap="none">
            <a:spAutoFit/>
          </a:bodyPr>
          <a:lstStyle/>
          <a:p>
            <a:endParaRPr lang="en-US" sz="4400">
              <a:solidFill>
                <a:schemeClr val="tx2"/>
              </a:solidFill>
            </a:endParaRPr>
          </a:p>
        </p:txBody>
      </p:sp>
      <p:sp>
        <p:nvSpPr>
          <p:cNvPr id="9219" name="Oval 3"/>
          <p:cNvSpPr>
            <a:spLocks noChangeArrowheads="1"/>
          </p:cNvSpPr>
          <p:nvPr/>
        </p:nvSpPr>
        <p:spPr bwMode="auto">
          <a:xfrm>
            <a:off x="3429000" y="3810000"/>
            <a:ext cx="2667000" cy="1676400"/>
          </a:xfrm>
          <a:prstGeom prst="ellipse">
            <a:avLst/>
          </a:prstGeom>
          <a:gradFill rotWithShape="0">
            <a:gsLst>
              <a:gs pos="0">
                <a:schemeClr val="hlink"/>
              </a:gs>
              <a:gs pos="100000">
                <a:schemeClr val="accent2"/>
              </a:gs>
            </a:gsLst>
            <a:path path="shape">
              <a:fillToRect l="50000" t="50000" r="50000" b="50000"/>
            </a:path>
          </a:gradFill>
          <a:ln w="9525">
            <a:solidFill>
              <a:schemeClr val="tx1"/>
            </a:solidFill>
            <a:miter lim="800000"/>
            <a:headEnd/>
            <a:tailEnd/>
          </a:ln>
        </p:spPr>
        <p:txBody>
          <a:bodyPr wrap="none" anchor="ctr"/>
          <a:lstStyle/>
          <a:p>
            <a:pPr algn="ctr"/>
            <a:endParaRPr lang="en-US"/>
          </a:p>
        </p:txBody>
      </p:sp>
      <p:sp>
        <p:nvSpPr>
          <p:cNvPr id="17412" name="Line 4"/>
          <p:cNvSpPr>
            <a:spLocks noChangeShapeType="1"/>
          </p:cNvSpPr>
          <p:nvPr/>
        </p:nvSpPr>
        <p:spPr bwMode="auto">
          <a:xfrm>
            <a:off x="1600200" y="1981200"/>
            <a:ext cx="0" cy="3505200"/>
          </a:xfrm>
          <a:prstGeom prst="line">
            <a:avLst/>
          </a:prstGeom>
          <a:noFill/>
          <a:ln w="76200">
            <a:solidFill>
              <a:schemeClr val="hlink"/>
            </a:solidFill>
            <a:miter lim="800000"/>
            <a:headEnd/>
            <a:tailEnd/>
          </a:ln>
        </p:spPr>
        <p:txBody>
          <a:bodyPr wrap="none"/>
          <a:lstStyle/>
          <a:p>
            <a:endParaRPr lang="en-GB"/>
          </a:p>
        </p:txBody>
      </p:sp>
      <p:sp>
        <p:nvSpPr>
          <p:cNvPr id="17413" name="Line 5"/>
          <p:cNvSpPr>
            <a:spLocks noChangeShapeType="1"/>
          </p:cNvSpPr>
          <p:nvPr/>
        </p:nvSpPr>
        <p:spPr bwMode="auto">
          <a:xfrm>
            <a:off x="1600200" y="5486400"/>
            <a:ext cx="6019800" cy="0"/>
          </a:xfrm>
          <a:prstGeom prst="line">
            <a:avLst/>
          </a:prstGeom>
          <a:noFill/>
          <a:ln w="76200">
            <a:solidFill>
              <a:schemeClr val="hlink"/>
            </a:solidFill>
            <a:miter lim="800000"/>
            <a:headEnd/>
            <a:tailEnd/>
          </a:ln>
        </p:spPr>
        <p:txBody>
          <a:bodyPr wrap="none"/>
          <a:lstStyle/>
          <a:p>
            <a:endParaRPr lang="en-GB"/>
          </a:p>
        </p:txBody>
      </p:sp>
      <p:sp>
        <p:nvSpPr>
          <p:cNvPr id="17414" name="Text Box 6"/>
          <p:cNvSpPr txBox="1">
            <a:spLocks noChangeArrowheads="1"/>
          </p:cNvSpPr>
          <p:nvPr/>
        </p:nvSpPr>
        <p:spPr bwMode="auto">
          <a:xfrm>
            <a:off x="2727325" y="5595938"/>
            <a:ext cx="847725" cy="457200"/>
          </a:xfrm>
          <a:prstGeom prst="rect">
            <a:avLst/>
          </a:prstGeom>
          <a:noFill/>
          <a:ln w="9525">
            <a:noFill/>
            <a:miter lim="800000"/>
            <a:headEnd/>
            <a:tailEnd/>
          </a:ln>
        </p:spPr>
        <p:txBody>
          <a:bodyPr wrap="none">
            <a:spAutoFit/>
          </a:bodyPr>
          <a:lstStyle/>
          <a:p>
            <a:r>
              <a:rPr lang="en-GB"/>
              <a:t>Time</a:t>
            </a:r>
          </a:p>
        </p:txBody>
      </p:sp>
      <p:sp>
        <p:nvSpPr>
          <p:cNvPr id="17415" name="Text Box 7"/>
          <p:cNvSpPr txBox="1">
            <a:spLocks noChangeArrowheads="1"/>
          </p:cNvSpPr>
          <p:nvPr/>
        </p:nvSpPr>
        <p:spPr bwMode="auto">
          <a:xfrm>
            <a:off x="152400" y="2819400"/>
            <a:ext cx="923925" cy="825500"/>
          </a:xfrm>
          <a:prstGeom prst="rect">
            <a:avLst/>
          </a:prstGeom>
          <a:noFill/>
          <a:ln w="9525">
            <a:noFill/>
            <a:miter lim="800000"/>
            <a:headEnd/>
            <a:tailEnd/>
          </a:ln>
        </p:spPr>
        <p:txBody>
          <a:bodyPr wrap="none">
            <a:spAutoFit/>
          </a:bodyPr>
          <a:lstStyle/>
          <a:p>
            <a:r>
              <a:rPr lang="en-GB" sz="1600"/>
              <a:t>Trained </a:t>
            </a:r>
          </a:p>
          <a:p>
            <a:r>
              <a:rPr lang="en-GB" sz="1600"/>
              <a:t>Skill</a:t>
            </a:r>
          </a:p>
          <a:p>
            <a:r>
              <a:rPr lang="en-GB" sz="1600"/>
              <a:t>Level</a:t>
            </a:r>
          </a:p>
        </p:txBody>
      </p:sp>
      <p:sp>
        <p:nvSpPr>
          <p:cNvPr id="9224" name="Freeform 8"/>
          <p:cNvSpPr>
            <a:spLocks/>
          </p:cNvSpPr>
          <p:nvPr/>
        </p:nvSpPr>
        <p:spPr bwMode="auto">
          <a:xfrm>
            <a:off x="1600200" y="2286000"/>
            <a:ext cx="7239000" cy="3048000"/>
          </a:xfrm>
          <a:custGeom>
            <a:avLst/>
            <a:gdLst>
              <a:gd name="T0" fmla="*/ 0 w 4560"/>
              <a:gd name="T1" fmla="*/ 2147483647 h 1920"/>
              <a:gd name="T2" fmla="*/ 2147483647 w 4560"/>
              <a:gd name="T3" fmla="*/ 2147483647 h 1920"/>
              <a:gd name="T4" fmla="*/ 2147483647 w 4560"/>
              <a:gd name="T5" fmla="*/ 2147483647 h 1920"/>
              <a:gd name="T6" fmla="*/ 2147483647 w 4560"/>
              <a:gd name="T7" fmla="*/ 2147483647 h 1920"/>
              <a:gd name="T8" fmla="*/ 2147483647 w 4560"/>
              <a:gd name="T9" fmla="*/ 2147483647 h 1920"/>
              <a:gd name="T10" fmla="*/ 0 60000 65536"/>
              <a:gd name="T11" fmla="*/ 0 60000 65536"/>
              <a:gd name="T12" fmla="*/ 0 60000 65536"/>
              <a:gd name="T13" fmla="*/ 0 60000 65536"/>
              <a:gd name="T14" fmla="*/ 0 60000 65536"/>
              <a:gd name="T15" fmla="*/ 0 w 4560"/>
              <a:gd name="T16" fmla="*/ 0 h 1920"/>
              <a:gd name="T17" fmla="*/ 4560 w 4560"/>
              <a:gd name="T18" fmla="*/ 1920 h 1920"/>
            </a:gdLst>
            <a:ahLst/>
            <a:cxnLst>
              <a:cxn ang="T10">
                <a:pos x="T0" y="T1"/>
              </a:cxn>
              <a:cxn ang="T11">
                <a:pos x="T2" y="T3"/>
              </a:cxn>
              <a:cxn ang="T12">
                <a:pos x="T4" y="T5"/>
              </a:cxn>
              <a:cxn ang="T13">
                <a:pos x="T6" y="T7"/>
              </a:cxn>
              <a:cxn ang="T14">
                <a:pos x="T8" y="T9"/>
              </a:cxn>
            </a:cxnLst>
            <a:rect l="T15" t="T16" r="T17" b="T18"/>
            <a:pathLst>
              <a:path w="4560" h="1920">
                <a:moveTo>
                  <a:pt x="0" y="1536"/>
                </a:moveTo>
                <a:cubicBezTo>
                  <a:pt x="352" y="768"/>
                  <a:pt x="704" y="0"/>
                  <a:pt x="1008" y="48"/>
                </a:cubicBezTo>
                <a:cubicBezTo>
                  <a:pt x="1312" y="96"/>
                  <a:pt x="1408" y="1728"/>
                  <a:pt x="1824" y="1824"/>
                </a:cubicBezTo>
                <a:cubicBezTo>
                  <a:pt x="2240" y="1920"/>
                  <a:pt x="3048" y="864"/>
                  <a:pt x="3504" y="624"/>
                </a:cubicBezTo>
                <a:cubicBezTo>
                  <a:pt x="3960" y="384"/>
                  <a:pt x="4260" y="384"/>
                  <a:pt x="4560" y="384"/>
                </a:cubicBezTo>
              </a:path>
            </a:pathLst>
          </a:custGeom>
          <a:noFill/>
          <a:ln w="38100">
            <a:solidFill>
              <a:schemeClr val="folHlink"/>
            </a:solidFill>
            <a:miter lim="800000"/>
            <a:headEnd/>
            <a:tailEnd/>
          </a:ln>
        </p:spPr>
        <p:txBody>
          <a:bodyPr wrap="none"/>
          <a:lstStyle/>
          <a:p>
            <a:endParaRPr lang="en-GB"/>
          </a:p>
        </p:txBody>
      </p:sp>
      <p:sp>
        <p:nvSpPr>
          <p:cNvPr id="17417" name="Text Box 9"/>
          <p:cNvSpPr txBox="1">
            <a:spLocks noChangeArrowheads="1"/>
          </p:cNvSpPr>
          <p:nvPr/>
        </p:nvSpPr>
        <p:spPr bwMode="auto">
          <a:xfrm>
            <a:off x="1660525" y="414338"/>
            <a:ext cx="2817813" cy="457200"/>
          </a:xfrm>
          <a:prstGeom prst="rect">
            <a:avLst/>
          </a:prstGeom>
          <a:noFill/>
          <a:ln w="9525">
            <a:noFill/>
            <a:miter lim="800000"/>
            <a:headEnd/>
            <a:tailEnd/>
          </a:ln>
        </p:spPr>
        <p:txBody>
          <a:bodyPr wrap="none">
            <a:spAutoFit/>
          </a:bodyPr>
          <a:lstStyle/>
          <a:p>
            <a:r>
              <a:rPr lang="en-GB"/>
              <a:t>The Learning Curve</a:t>
            </a:r>
          </a:p>
        </p:txBody>
      </p:sp>
      <p:sp>
        <p:nvSpPr>
          <p:cNvPr id="17418" name="Line 10"/>
          <p:cNvSpPr>
            <a:spLocks noChangeShapeType="1"/>
          </p:cNvSpPr>
          <p:nvPr/>
        </p:nvSpPr>
        <p:spPr bwMode="auto">
          <a:xfrm flipH="1">
            <a:off x="1143000" y="2895600"/>
            <a:ext cx="7467600" cy="0"/>
          </a:xfrm>
          <a:prstGeom prst="line">
            <a:avLst/>
          </a:prstGeom>
          <a:noFill/>
          <a:ln w="38100">
            <a:solidFill>
              <a:srgbClr val="CC0099"/>
            </a:solidFill>
            <a:prstDash val="sysDot"/>
            <a:miter lim="800000"/>
            <a:headEnd/>
            <a:tailEnd/>
          </a:ln>
        </p:spPr>
        <p:txBody>
          <a:bodyPr wrap="none"/>
          <a:lstStyle/>
          <a:p>
            <a:endParaRPr lang="en-GB"/>
          </a:p>
        </p:txBody>
      </p:sp>
      <p:sp>
        <p:nvSpPr>
          <p:cNvPr id="17419" name="Line 11"/>
          <p:cNvSpPr>
            <a:spLocks noChangeShapeType="1"/>
          </p:cNvSpPr>
          <p:nvPr/>
        </p:nvSpPr>
        <p:spPr bwMode="auto">
          <a:xfrm>
            <a:off x="3124200" y="1905000"/>
            <a:ext cx="0" cy="2819400"/>
          </a:xfrm>
          <a:prstGeom prst="line">
            <a:avLst/>
          </a:prstGeom>
          <a:noFill/>
          <a:ln w="38100">
            <a:solidFill>
              <a:srgbClr val="993300"/>
            </a:solidFill>
            <a:miter lim="800000"/>
            <a:headEnd/>
            <a:tailEnd/>
          </a:ln>
        </p:spPr>
        <p:txBody>
          <a:bodyPr wrap="none"/>
          <a:lstStyle/>
          <a:p>
            <a:endParaRPr lang="en-GB"/>
          </a:p>
        </p:txBody>
      </p:sp>
      <p:sp>
        <p:nvSpPr>
          <p:cNvPr id="17420" name="Text Box 12"/>
          <p:cNvSpPr txBox="1">
            <a:spLocks noChangeArrowheads="1"/>
          </p:cNvSpPr>
          <p:nvPr/>
        </p:nvSpPr>
        <p:spPr bwMode="auto">
          <a:xfrm>
            <a:off x="1843088" y="3402013"/>
            <a:ext cx="1096962" cy="701675"/>
          </a:xfrm>
          <a:prstGeom prst="rect">
            <a:avLst/>
          </a:prstGeom>
          <a:noFill/>
          <a:ln w="9525">
            <a:noFill/>
            <a:miter lim="800000"/>
            <a:headEnd/>
            <a:tailEnd/>
          </a:ln>
        </p:spPr>
        <p:txBody>
          <a:bodyPr wrap="none">
            <a:spAutoFit/>
          </a:bodyPr>
          <a:lstStyle/>
          <a:p>
            <a:pPr algn="ctr"/>
            <a:r>
              <a:rPr lang="en-GB" sz="2000"/>
              <a:t>Training</a:t>
            </a:r>
          </a:p>
          <a:p>
            <a:pPr algn="ctr"/>
            <a:r>
              <a:rPr lang="en-GB" sz="2000"/>
              <a:t>Event</a:t>
            </a:r>
          </a:p>
        </p:txBody>
      </p:sp>
      <p:sp>
        <p:nvSpPr>
          <p:cNvPr id="17421" name="AutoShape 13"/>
          <p:cNvSpPr>
            <a:spLocks noChangeArrowheads="1"/>
          </p:cNvSpPr>
          <p:nvPr/>
        </p:nvSpPr>
        <p:spPr bwMode="auto">
          <a:xfrm>
            <a:off x="1905000" y="4191000"/>
            <a:ext cx="990600" cy="457200"/>
          </a:xfrm>
          <a:prstGeom prst="leftRightArrow">
            <a:avLst>
              <a:gd name="adj1" fmla="val 50000"/>
              <a:gd name="adj2" fmla="val 43333"/>
            </a:avLst>
          </a:prstGeom>
          <a:solidFill>
            <a:srgbClr val="993300"/>
          </a:solidFill>
          <a:ln w="9525">
            <a:solidFill>
              <a:schemeClr val="tx1"/>
            </a:solidFill>
            <a:miter lim="800000"/>
            <a:headEnd/>
            <a:tailEnd/>
          </a:ln>
        </p:spPr>
        <p:txBody>
          <a:bodyPr wrap="none" anchor="ctr"/>
          <a:lstStyle/>
          <a:p>
            <a:endParaRPr lang="en-US"/>
          </a:p>
        </p:txBody>
      </p:sp>
      <p:sp>
        <p:nvSpPr>
          <p:cNvPr id="17422" name="Line 14"/>
          <p:cNvSpPr>
            <a:spLocks noChangeShapeType="1"/>
          </p:cNvSpPr>
          <p:nvPr/>
        </p:nvSpPr>
        <p:spPr bwMode="auto">
          <a:xfrm>
            <a:off x="3657600" y="5867400"/>
            <a:ext cx="3810000" cy="0"/>
          </a:xfrm>
          <a:prstGeom prst="line">
            <a:avLst/>
          </a:prstGeom>
          <a:noFill/>
          <a:ln w="38100">
            <a:solidFill>
              <a:schemeClr val="tx1"/>
            </a:solidFill>
            <a:miter lim="800000"/>
            <a:headEnd/>
            <a:tailEnd type="triangle" w="med" len="med"/>
          </a:ln>
        </p:spPr>
        <p:txBody>
          <a:bodyPr wrap="none"/>
          <a:lstStyle/>
          <a:p>
            <a:endParaRPr lang="en-GB"/>
          </a:p>
        </p:txBody>
      </p:sp>
      <p:sp>
        <p:nvSpPr>
          <p:cNvPr id="17423" name="Line 15"/>
          <p:cNvSpPr>
            <a:spLocks noChangeShapeType="1"/>
          </p:cNvSpPr>
          <p:nvPr/>
        </p:nvSpPr>
        <p:spPr bwMode="auto">
          <a:xfrm flipV="1">
            <a:off x="990600" y="2362200"/>
            <a:ext cx="0" cy="3048000"/>
          </a:xfrm>
          <a:prstGeom prst="line">
            <a:avLst/>
          </a:prstGeom>
          <a:noFill/>
          <a:ln w="38100">
            <a:solidFill>
              <a:schemeClr val="tx1"/>
            </a:solidFill>
            <a:miter lim="800000"/>
            <a:headEnd/>
            <a:tailEnd type="triangle" w="med" len="med"/>
          </a:ln>
        </p:spPr>
        <p:txBody>
          <a:bodyPr wrap="none"/>
          <a:lstStyle/>
          <a:p>
            <a:endParaRPr lang="en-GB"/>
          </a:p>
        </p:txBody>
      </p:sp>
      <p:sp>
        <p:nvSpPr>
          <p:cNvPr id="17424" name="Line 16"/>
          <p:cNvSpPr>
            <a:spLocks noChangeShapeType="1"/>
          </p:cNvSpPr>
          <p:nvPr/>
        </p:nvSpPr>
        <p:spPr bwMode="auto">
          <a:xfrm flipH="1">
            <a:off x="403225" y="2362200"/>
            <a:ext cx="2743200" cy="0"/>
          </a:xfrm>
          <a:prstGeom prst="line">
            <a:avLst/>
          </a:prstGeom>
          <a:noFill/>
          <a:ln w="9525">
            <a:solidFill>
              <a:schemeClr val="tx1"/>
            </a:solidFill>
            <a:miter lim="800000"/>
            <a:headEnd/>
            <a:tailEnd/>
          </a:ln>
        </p:spPr>
        <p:txBody>
          <a:bodyPr wrap="none"/>
          <a:lstStyle/>
          <a:p>
            <a:endParaRPr lang="en-GB"/>
          </a:p>
        </p:txBody>
      </p:sp>
      <p:sp>
        <p:nvSpPr>
          <p:cNvPr id="17425" name="Line 17"/>
          <p:cNvSpPr>
            <a:spLocks noChangeShapeType="1"/>
          </p:cNvSpPr>
          <p:nvPr/>
        </p:nvSpPr>
        <p:spPr bwMode="auto">
          <a:xfrm flipV="1">
            <a:off x="1295400" y="2971800"/>
            <a:ext cx="0" cy="2819400"/>
          </a:xfrm>
          <a:prstGeom prst="line">
            <a:avLst/>
          </a:prstGeom>
          <a:noFill/>
          <a:ln w="38100">
            <a:solidFill>
              <a:schemeClr val="tx1"/>
            </a:solidFill>
            <a:miter lim="800000"/>
            <a:headEnd/>
            <a:tailEnd type="triangle" w="med" len="med"/>
          </a:ln>
        </p:spPr>
        <p:txBody>
          <a:bodyPr wrap="none"/>
          <a:lstStyle/>
          <a:p>
            <a:endParaRPr lang="en-GB"/>
          </a:p>
        </p:txBody>
      </p:sp>
      <p:sp>
        <p:nvSpPr>
          <p:cNvPr id="17426" name="Text Box 18"/>
          <p:cNvSpPr txBox="1">
            <a:spLocks noChangeArrowheads="1"/>
          </p:cNvSpPr>
          <p:nvPr/>
        </p:nvSpPr>
        <p:spPr bwMode="auto">
          <a:xfrm>
            <a:off x="533400" y="5410200"/>
            <a:ext cx="833438" cy="825500"/>
          </a:xfrm>
          <a:prstGeom prst="rect">
            <a:avLst/>
          </a:prstGeom>
          <a:noFill/>
          <a:ln w="9525">
            <a:noFill/>
            <a:miter lim="800000"/>
            <a:headEnd/>
            <a:tailEnd/>
          </a:ln>
        </p:spPr>
        <p:txBody>
          <a:bodyPr wrap="none">
            <a:spAutoFit/>
          </a:bodyPr>
          <a:lstStyle/>
          <a:p>
            <a:r>
              <a:rPr lang="en-GB" sz="1600"/>
              <a:t>Target </a:t>
            </a:r>
          </a:p>
          <a:p>
            <a:r>
              <a:rPr lang="en-GB" sz="1600"/>
              <a:t>Skill</a:t>
            </a:r>
          </a:p>
          <a:p>
            <a:r>
              <a:rPr lang="en-GB" sz="1600"/>
              <a:t>Level</a:t>
            </a:r>
          </a:p>
        </p:txBody>
      </p:sp>
      <p:sp>
        <p:nvSpPr>
          <p:cNvPr id="17427" name="Text Box 19"/>
          <p:cNvSpPr txBox="1">
            <a:spLocks noChangeArrowheads="1"/>
          </p:cNvSpPr>
          <p:nvPr/>
        </p:nvSpPr>
        <p:spPr bwMode="auto">
          <a:xfrm>
            <a:off x="1660525" y="4605338"/>
            <a:ext cx="350838" cy="457200"/>
          </a:xfrm>
          <a:prstGeom prst="rect">
            <a:avLst/>
          </a:prstGeom>
          <a:noFill/>
          <a:ln w="9525">
            <a:noFill/>
            <a:miter lim="800000"/>
            <a:headEnd/>
            <a:tailEnd/>
          </a:ln>
        </p:spPr>
        <p:txBody>
          <a:bodyPr wrap="none">
            <a:spAutoFit/>
          </a:bodyPr>
          <a:lstStyle/>
          <a:p>
            <a:r>
              <a:rPr lang="en-GB"/>
              <a:t>1</a:t>
            </a:r>
          </a:p>
        </p:txBody>
      </p:sp>
      <p:sp>
        <p:nvSpPr>
          <p:cNvPr id="17428" name="Text Box 20"/>
          <p:cNvSpPr txBox="1">
            <a:spLocks noChangeArrowheads="1"/>
          </p:cNvSpPr>
          <p:nvPr/>
        </p:nvSpPr>
        <p:spPr bwMode="auto">
          <a:xfrm>
            <a:off x="2422525" y="3005138"/>
            <a:ext cx="350838" cy="457200"/>
          </a:xfrm>
          <a:prstGeom prst="rect">
            <a:avLst/>
          </a:prstGeom>
          <a:noFill/>
          <a:ln w="9525">
            <a:noFill/>
            <a:miter lim="800000"/>
            <a:headEnd/>
            <a:tailEnd/>
          </a:ln>
        </p:spPr>
        <p:txBody>
          <a:bodyPr wrap="none">
            <a:spAutoFit/>
          </a:bodyPr>
          <a:lstStyle/>
          <a:p>
            <a:r>
              <a:rPr lang="en-GB"/>
              <a:t>2</a:t>
            </a:r>
          </a:p>
        </p:txBody>
      </p:sp>
      <p:sp>
        <p:nvSpPr>
          <p:cNvPr id="17429" name="Text Box 21"/>
          <p:cNvSpPr txBox="1">
            <a:spLocks noChangeArrowheads="1"/>
          </p:cNvSpPr>
          <p:nvPr/>
        </p:nvSpPr>
        <p:spPr bwMode="auto">
          <a:xfrm>
            <a:off x="3336925" y="1862138"/>
            <a:ext cx="350838" cy="457200"/>
          </a:xfrm>
          <a:prstGeom prst="rect">
            <a:avLst/>
          </a:prstGeom>
          <a:noFill/>
          <a:ln w="9525">
            <a:noFill/>
            <a:miter lim="800000"/>
            <a:headEnd/>
            <a:tailEnd/>
          </a:ln>
        </p:spPr>
        <p:txBody>
          <a:bodyPr wrap="none">
            <a:spAutoFit/>
          </a:bodyPr>
          <a:lstStyle/>
          <a:p>
            <a:r>
              <a:rPr lang="en-GB"/>
              <a:t>3</a:t>
            </a:r>
          </a:p>
        </p:txBody>
      </p:sp>
      <p:sp>
        <p:nvSpPr>
          <p:cNvPr id="17430" name="Text Box 22"/>
          <p:cNvSpPr txBox="1">
            <a:spLocks noChangeArrowheads="1"/>
          </p:cNvSpPr>
          <p:nvPr/>
        </p:nvSpPr>
        <p:spPr bwMode="auto">
          <a:xfrm>
            <a:off x="8518525" y="2243138"/>
            <a:ext cx="350838" cy="457200"/>
          </a:xfrm>
          <a:prstGeom prst="rect">
            <a:avLst/>
          </a:prstGeom>
          <a:noFill/>
          <a:ln w="9525">
            <a:noFill/>
            <a:miter lim="800000"/>
            <a:headEnd/>
            <a:tailEnd/>
          </a:ln>
        </p:spPr>
        <p:txBody>
          <a:bodyPr wrap="none">
            <a:spAutoFit/>
          </a:bodyPr>
          <a:lstStyle/>
          <a:p>
            <a:r>
              <a:rPr lang="en-GB"/>
              <a:t>4</a:t>
            </a:r>
          </a:p>
        </p:txBody>
      </p:sp>
      <p:sp>
        <p:nvSpPr>
          <p:cNvPr id="17431" name="Text Box 23"/>
          <p:cNvSpPr txBox="1">
            <a:spLocks noChangeArrowheads="1"/>
          </p:cNvSpPr>
          <p:nvPr/>
        </p:nvSpPr>
        <p:spPr bwMode="auto">
          <a:xfrm>
            <a:off x="5943600" y="762000"/>
            <a:ext cx="2474913" cy="942975"/>
          </a:xfrm>
          <a:prstGeom prst="rect">
            <a:avLst/>
          </a:prstGeom>
          <a:noFill/>
          <a:ln w="9525">
            <a:noFill/>
            <a:miter lim="800000"/>
            <a:headEnd/>
            <a:tailEnd/>
          </a:ln>
        </p:spPr>
        <p:txBody>
          <a:bodyPr wrap="none">
            <a:spAutoFit/>
          </a:bodyPr>
          <a:lstStyle/>
          <a:p>
            <a:r>
              <a:rPr lang="en-GB" sz="1400"/>
              <a:t>1 Unconscious Incompetence</a:t>
            </a:r>
          </a:p>
          <a:p>
            <a:r>
              <a:rPr lang="en-GB" sz="1400"/>
              <a:t>2 Conscious Incompetence</a:t>
            </a:r>
          </a:p>
          <a:p>
            <a:r>
              <a:rPr lang="en-GB" sz="1400"/>
              <a:t>3 Conscious Competence</a:t>
            </a:r>
          </a:p>
          <a:p>
            <a:r>
              <a:rPr lang="en-GB" sz="1400"/>
              <a:t>4 Unconscious Competence</a:t>
            </a:r>
          </a:p>
        </p:txBody>
      </p:sp>
      <p:sp>
        <p:nvSpPr>
          <p:cNvPr id="17432" name="Line 24"/>
          <p:cNvSpPr>
            <a:spLocks noChangeShapeType="1"/>
          </p:cNvSpPr>
          <p:nvPr/>
        </p:nvSpPr>
        <p:spPr bwMode="auto">
          <a:xfrm>
            <a:off x="5486400" y="1981200"/>
            <a:ext cx="1066800" cy="0"/>
          </a:xfrm>
          <a:prstGeom prst="line">
            <a:avLst/>
          </a:prstGeom>
          <a:noFill/>
          <a:ln w="38100">
            <a:solidFill>
              <a:schemeClr val="folHlink"/>
            </a:solidFill>
            <a:miter lim="800000"/>
            <a:headEnd/>
            <a:tailEnd/>
          </a:ln>
        </p:spPr>
        <p:txBody>
          <a:bodyPr wrap="none"/>
          <a:lstStyle/>
          <a:p>
            <a:endParaRPr lang="en-GB"/>
          </a:p>
        </p:txBody>
      </p:sp>
      <p:sp>
        <p:nvSpPr>
          <p:cNvPr id="17433" name="Text Box 25"/>
          <p:cNvSpPr txBox="1">
            <a:spLocks noChangeArrowheads="1"/>
          </p:cNvSpPr>
          <p:nvPr/>
        </p:nvSpPr>
        <p:spPr bwMode="auto">
          <a:xfrm>
            <a:off x="6553200" y="1828800"/>
            <a:ext cx="1638300" cy="304800"/>
          </a:xfrm>
          <a:prstGeom prst="rect">
            <a:avLst/>
          </a:prstGeom>
          <a:noFill/>
          <a:ln w="9525">
            <a:noFill/>
            <a:miter lim="800000"/>
            <a:headEnd/>
            <a:tailEnd/>
          </a:ln>
        </p:spPr>
        <p:txBody>
          <a:bodyPr wrap="none">
            <a:spAutoFit/>
          </a:bodyPr>
          <a:lstStyle/>
          <a:p>
            <a:r>
              <a:rPr lang="en-GB" sz="1400"/>
              <a:t>Line of Confidence</a:t>
            </a:r>
          </a:p>
        </p:txBody>
      </p:sp>
      <p:sp>
        <p:nvSpPr>
          <p:cNvPr id="17434" name="Text Box 26"/>
          <p:cNvSpPr txBox="1">
            <a:spLocks noChangeArrowheads="1"/>
          </p:cNvSpPr>
          <p:nvPr/>
        </p:nvSpPr>
        <p:spPr bwMode="auto">
          <a:xfrm>
            <a:off x="3886200" y="3962400"/>
            <a:ext cx="1919288" cy="457200"/>
          </a:xfrm>
          <a:prstGeom prst="rect">
            <a:avLst/>
          </a:prstGeom>
          <a:noFill/>
          <a:ln w="9525">
            <a:noFill/>
            <a:miter lim="800000"/>
            <a:headEnd/>
            <a:tailEnd/>
          </a:ln>
        </p:spPr>
        <p:txBody>
          <a:bodyPr wrap="none">
            <a:spAutoFit/>
          </a:bodyPr>
          <a:lstStyle/>
          <a:p>
            <a:r>
              <a:rPr lang="en-GB">
                <a:solidFill>
                  <a:schemeClr val="bg1"/>
                </a:solidFill>
              </a:rPr>
              <a:t>Danger Zone</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9224"/>
                                        </p:tgtEl>
                                        <p:attrNameLst>
                                          <p:attrName>style.visibility</p:attrName>
                                        </p:attrNameLst>
                                      </p:cBhvr>
                                      <p:to>
                                        <p:strVal val="visible"/>
                                      </p:to>
                                    </p:set>
                                    <p:animEffect transition="in" filter="wipe(left)">
                                      <p:cBhvr>
                                        <p:cTn id="7" dur="500"/>
                                        <p:tgtEl>
                                          <p:spTgt spid="9224"/>
                                        </p:tgtEl>
                                      </p:cBhvr>
                                    </p:animEffect>
                                  </p:childTnLst>
                                </p:cTn>
                              </p:par>
                            </p:childTnLst>
                          </p:cTn>
                        </p:par>
                      </p:childTnLst>
                    </p:cTn>
                  </p:par>
                  <p:par>
                    <p:cTn id="8" fill="hold">
                      <p:stCondLst>
                        <p:cond delay="indefinite"/>
                      </p:stCondLst>
                      <p:childTnLst>
                        <p:par>
                          <p:cTn id="9" fill="hold">
                            <p:stCondLst>
                              <p:cond delay="0"/>
                            </p:stCondLst>
                            <p:childTnLst>
                              <p:par>
                                <p:cTn id="10" presetID="23" presetClass="entr" presetSubtype="528" fill="hold" grpId="0" nodeType="clickEffect">
                                  <p:stCondLst>
                                    <p:cond delay="0"/>
                                  </p:stCondLst>
                                  <p:childTnLst>
                                    <p:set>
                                      <p:cBhvr>
                                        <p:cTn id="11" dur="1" fill="hold">
                                          <p:stCondLst>
                                            <p:cond delay="0"/>
                                          </p:stCondLst>
                                        </p:cTn>
                                        <p:tgtEl>
                                          <p:spTgt spid="9219"/>
                                        </p:tgtEl>
                                        <p:attrNameLst>
                                          <p:attrName>style.visibility</p:attrName>
                                        </p:attrNameLst>
                                      </p:cBhvr>
                                      <p:to>
                                        <p:strVal val="visible"/>
                                      </p:to>
                                    </p:set>
                                    <p:anim calcmode="lin" valueType="num">
                                      <p:cBhvr>
                                        <p:cTn id="12" dur="500" fill="hold"/>
                                        <p:tgtEl>
                                          <p:spTgt spid="9219"/>
                                        </p:tgtEl>
                                        <p:attrNameLst>
                                          <p:attrName>ppt_w</p:attrName>
                                        </p:attrNameLst>
                                      </p:cBhvr>
                                      <p:tavLst>
                                        <p:tav tm="0">
                                          <p:val>
                                            <p:fltVal val="0"/>
                                          </p:val>
                                        </p:tav>
                                        <p:tav tm="100000">
                                          <p:val>
                                            <p:strVal val="#ppt_w"/>
                                          </p:val>
                                        </p:tav>
                                      </p:tavLst>
                                    </p:anim>
                                    <p:anim calcmode="lin" valueType="num">
                                      <p:cBhvr>
                                        <p:cTn id="13" dur="500" fill="hold"/>
                                        <p:tgtEl>
                                          <p:spTgt spid="9219"/>
                                        </p:tgtEl>
                                        <p:attrNameLst>
                                          <p:attrName>ppt_h</p:attrName>
                                        </p:attrNameLst>
                                      </p:cBhvr>
                                      <p:tavLst>
                                        <p:tav tm="0">
                                          <p:val>
                                            <p:fltVal val="0"/>
                                          </p:val>
                                        </p:tav>
                                        <p:tav tm="100000">
                                          <p:val>
                                            <p:strVal val="#ppt_h"/>
                                          </p:val>
                                        </p:tav>
                                      </p:tavLst>
                                    </p:anim>
                                    <p:anim calcmode="lin" valueType="num">
                                      <p:cBhvr>
                                        <p:cTn id="14" dur="500" fill="hold"/>
                                        <p:tgtEl>
                                          <p:spTgt spid="9219"/>
                                        </p:tgtEl>
                                        <p:attrNameLst>
                                          <p:attrName>ppt_x</p:attrName>
                                        </p:attrNameLst>
                                      </p:cBhvr>
                                      <p:tavLst>
                                        <p:tav tm="0">
                                          <p:val>
                                            <p:fltVal val="0.5"/>
                                          </p:val>
                                        </p:tav>
                                        <p:tav tm="100000">
                                          <p:val>
                                            <p:strVal val="#ppt_x"/>
                                          </p:val>
                                        </p:tav>
                                      </p:tavLst>
                                    </p:anim>
                                    <p:anim calcmode="lin" valueType="num">
                                      <p:cBhvr>
                                        <p:cTn id="15" dur="500" fill="hold"/>
                                        <p:tgtEl>
                                          <p:spTgt spid="9219"/>
                                        </p:tgtEl>
                                        <p:attrNameLst>
                                          <p:attrName>ppt_y</p:attrName>
                                        </p:attrNameLst>
                                      </p:cBhvr>
                                      <p:tavLst>
                                        <p:tav tm="0">
                                          <p:val>
                                            <p:fltVal val="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19" grpId="0" animBg="1" autoUpdateAnimBg="0"/>
      <p:bldP spid="9224" grpId="0" animBg="1"/>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7" name="AutoShape 3"/>
          <p:cNvSpPr>
            <a:spLocks noChangeArrowheads="1"/>
          </p:cNvSpPr>
          <p:nvPr/>
        </p:nvSpPr>
        <p:spPr bwMode="auto">
          <a:xfrm>
            <a:off x="2895600" y="2590800"/>
            <a:ext cx="3657600" cy="4000500"/>
          </a:xfrm>
          <a:prstGeom prst="triangle">
            <a:avLst>
              <a:gd name="adj" fmla="val 50000"/>
            </a:avLst>
          </a:prstGeom>
          <a:solidFill>
            <a:schemeClr val="hlink"/>
          </a:solidFill>
          <a:ln w="12700">
            <a:solidFill>
              <a:schemeClr val="tx1"/>
            </a:solidFill>
            <a:miter lim="800000"/>
            <a:headEnd type="none" w="sm" len="sm"/>
            <a:tailEnd type="none" w="sm" len="sm"/>
          </a:ln>
          <a:effectLst/>
        </p:spPr>
        <p:txBody>
          <a:bodyPr wrap="none" anchor="ctr"/>
          <a:lstStyle/>
          <a:p>
            <a:pPr algn="ctr" eaLnBrk="0" hangingPunct="0">
              <a:defRPr/>
            </a:pPr>
            <a:endParaRPr lang="en-US" i="1">
              <a:effectLst>
                <a:outerShdw blurRad="38100" dist="38100" dir="2700000" algn="tl">
                  <a:srgbClr val="FFFFFF"/>
                </a:outerShdw>
              </a:effectLst>
              <a:latin typeface="Arial" pitchFamily="34" charset="0"/>
              <a:cs typeface="+mn-cs"/>
            </a:endParaRPr>
          </a:p>
        </p:txBody>
      </p:sp>
      <p:sp>
        <p:nvSpPr>
          <p:cNvPr id="52234" name="Text Box 10"/>
          <p:cNvSpPr txBox="1">
            <a:spLocks noChangeArrowheads="1"/>
          </p:cNvSpPr>
          <p:nvPr/>
        </p:nvSpPr>
        <p:spPr bwMode="auto">
          <a:xfrm>
            <a:off x="4251325" y="3521075"/>
            <a:ext cx="955675" cy="304800"/>
          </a:xfrm>
          <a:prstGeom prst="rect">
            <a:avLst/>
          </a:prstGeom>
          <a:noFill/>
          <a:ln w="9525">
            <a:noFill/>
            <a:miter lim="800000"/>
            <a:headEnd/>
            <a:tailEnd/>
          </a:ln>
        </p:spPr>
        <p:txBody>
          <a:bodyPr wrap="none">
            <a:spAutoFit/>
          </a:bodyPr>
          <a:lstStyle/>
          <a:p>
            <a:pPr eaLnBrk="0" hangingPunct="0"/>
            <a:r>
              <a:rPr lang="en-GB" sz="1400">
                <a:solidFill>
                  <a:schemeClr val="bg1"/>
                </a:solidFill>
              </a:rPr>
              <a:t>Fulfilment</a:t>
            </a:r>
            <a:endParaRPr lang="en-GB">
              <a:solidFill>
                <a:schemeClr val="bg1"/>
              </a:solidFill>
            </a:endParaRPr>
          </a:p>
        </p:txBody>
      </p:sp>
      <p:sp>
        <p:nvSpPr>
          <p:cNvPr id="52235" name="Text Box 11"/>
          <p:cNvSpPr txBox="1">
            <a:spLocks noChangeArrowheads="1"/>
          </p:cNvSpPr>
          <p:nvPr/>
        </p:nvSpPr>
        <p:spPr bwMode="auto">
          <a:xfrm>
            <a:off x="3665538" y="5080000"/>
            <a:ext cx="898525" cy="336550"/>
          </a:xfrm>
          <a:prstGeom prst="rect">
            <a:avLst/>
          </a:prstGeom>
          <a:noFill/>
          <a:ln w="9525">
            <a:noFill/>
            <a:miter lim="800000"/>
            <a:headEnd/>
            <a:tailEnd/>
          </a:ln>
        </p:spPr>
        <p:txBody>
          <a:bodyPr wrap="none">
            <a:spAutoFit/>
          </a:bodyPr>
          <a:lstStyle/>
          <a:p>
            <a:pPr eaLnBrk="0" hangingPunct="0"/>
            <a:r>
              <a:rPr lang="en-GB" sz="1600">
                <a:solidFill>
                  <a:schemeClr val="bg1"/>
                </a:solidFill>
              </a:rPr>
              <a:t>Security</a:t>
            </a:r>
            <a:endParaRPr lang="en-GB">
              <a:solidFill>
                <a:schemeClr val="bg1"/>
              </a:solidFill>
            </a:endParaRPr>
          </a:p>
        </p:txBody>
      </p:sp>
      <p:sp>
        <p:nvSpPr>
          <p:cNvPr id="52237" name="Text Box 13"/>
          <p:cNvSpPr txBox="1">
            <a:spLocks noChangeArrowheads="1"/>
          </p:cNvSpPr>
          <p:nvPr/>
        </p:nvSpPr>
        <p:spPr bwMode="auto">
          <a:xfrm>
            <a:off x="3794125" y="5708650"/>
            <a:ext cx="1762125" cy="641350"/>
          </a:xfrm>
          <a:prstGeom prst="rect">
            <a:avLst/>
          </a:prstGeom>
          <a:noFill/>
          <a:ln w="9525">
            <a:noFill/>
            <a:miter lim="800000"/>
            <a:headEnd/>
            <a:tailEnd/>
          </a:ln>
        </p:spPr>
        <p:txBody>
          <a:bodyPr wrap="none">
            <a:spAutoFit/>
          </a:bodyPr>
          <a:lstStyle/>
          <a:p>
            <a:pPr eaLnBrk="0" hangingPunct="0"/>
            <a:r>
              <a:rPr lang="en-GB" sz="3600">
                <a:solidFill>
                  <a:schemeClr val="bg1"/>
                </a:solidFill>
              </a:rPr>
              <a:t>Survival</a:t>
            </a:r>
            <a:endParaRPr lang="en-GB">
              <a:solidFill>
                <a:schemeClr val="bg1"/>
              </a:solidFill>
            </a:endParaRPr>
          </a:p>
        </p:txBody>
      </p:sp>
      <p:grpSp>
        <p:nvGrpSpPr>
          <p:cNvPr id="2" name="Group 22"/>
          <p:cNvGrpSpPr>
            <a:grpSpLocks/>
          </p:cNvGrpSpPr>
          <p:nvPr/>
        </p:nvGrpSpPr>
        <p:grpSpPr bwMode="auto">
          <a:xfrm>
            <a:off x="2333625" y="2838450"/>
            <a:ext cx="3700463" cy="3124200"/>
            <a:chOff x="1470" y="1788"/>
            <a:chExt cx="2331" cy="1968"/>
          </a:xfrm>
        </p:grpSpPr>
        <p:sp>
          <p:nvSpPr>
            <p:cNvPr id="54283" name="Line 5"/>
            <p:cNvSpPr>
              <a:spLocks noChangeShapeType="1"/>
            </p:cNvSpPr>
            <p:nvPr/>
          </p:nvSpPr>
          <p:spPr bwMode="auto">
            <a:xfrm>
              <a:off x="2356" y="2982"/>
              <a:ext cx="1235" cy="0"/>
            </a:xfrm>
            <a:prstGeom prst="line">
              <a:avLst/>
            </a:prstGeom>
            <a:noFill/>
            <a:ln w="9525">
              <a:solidFill>
                <a:schemeClr val="folHlink"/>
              </a:solidFill>
              <a:round/>
              <a:headEnd/>
              <a:tailEnd/>
            </a:ln>
          </p:spPr>
          <p:txBody>
            <a:bodyPr wrap="none" anchor="ctr"/>
            <a:lstStyle/>
            <a:p>
              <a:endParaRPr lang="en-GB"/>
            </a:p>
          </p:txBody>
        </p:sp>
        <p:grpSp>
          <p:nvGrpSpPr>
            <p:cNvPr id="3" name="Group 21"/>
            <p:cNvGrpSpPr>
              <a:grpSpLocks/>
            </p:cNvGrpSpPr>
            <p:nvPr/>
          </p:nvGrpSpPr>
          <p:grpSpPr bwMode="auto">
            <a:xfrm>
              <a:off x="1470" y="1788"/>
              <a:ext cx="2331" cy="1968"/>
              <a:chOff x="1470" y="1788"/>
              <a:chExt cx="2331" cy="1968"/>
            </a:xfrm>
          </p:grpSpPr>
          <p:sp>
            <p:nvSpPr>
              <p:cNvPr id="54285" name="Line 7"/>
              <p:cNvSpPr>
                <a:spLocks noChangeShapeType="1"/>
              </p:cNvSpPr>
              <p:nvPr/>
            </p:nvSpPr>
            <p:spPr bwMode="auto">
              <a:xfrm flipV="1">
                <a:off x="1470" y="1788"/>
                <a:ext cx="0" cy="1968"/>
              </a:xfrm>
              <a:prstGeom prst="line">
                <a:avLst/>
              </a:prstGeom>
              <a:noFill/>
              <a:ln w="76200">
                <a:solidFill>
                  <a:schemeClr val="folHlink"/>
                </a:solidFill>
                <a:round/>
                <a:headEnd/>
                <a:tailEnd type="triangle" w="med" len="med"/>
              </a:ln>
            </p:spPr>
            <p:txBody>
              <a:bodyPr wrap="none" anchor="ctr"/>
              <a:lstStyle/>
              <a:p>
                <a:endParaRPr lang="en-GB"/>
              </a:p>
            </p:txBody>
          </p:sp>
          <p:sp>
            <p:nvSpPr>
              <p:cNvPr id="54286" name="Line 6"/>
              <p:cNvSpPr>
                <a:spLocks noChangeShapeType="1"/>
              </p:cNvSpPr>
              <p:nvPr/>
            </p:nvSpPr>
            <p:spPr bwMode="auto">
              <a:xfrm>
                <a:off x="2148" y="3444"/>
                <a:ext cx="1653" cy="0"/>
              </a:xfrm>
              <a:prstGeom prst="line">
                <a:avLst/>
              </a:prstGeom>
              <a:noFill/>
              <a:ln w="9525">
                <a:solidFill>
                  <a:schemeClr val="folHlink"/>
                </a:solidFill>
                <a:round/>
                <a:headEnd/>
                <a:tailEnd/>
              </a:ln>
            </p:spPr>
            <p:txBody>
              <a:bodyPr wrap="none" anchor="ctr"/>
              <a:lstStyle/>
              <a:p>
                <a:endParaRPr lang="en-GB"/>
              </a:p>
            </p:txBody>
          </p:sp>
          <p:sp>
            <p:nvSpPr>
              <p:cNvPr id="54287" name="Line 9"/>
              <p:cNvSpPr>
                <a:spLocks noChangeShapeType="1"/>
              </p:cNvSpPr>
              <p:nvPr/>
            </p:nvSpPr>
            <p:spPr bwMode="auto">
              <a:xfrm>
                <a:off x="2949" y="2480"/>
                <a:ext cx="0" cy="957"/>
              </a:xfrm>
              <a:prstGeom prst="line">
                <a:avLst/>
              </a:prstGeom>
              <a:noFill/>
              <a:ln w="9525">
                <a:solidFill>
                  <a:schemeClr val="folHlink"/>
                </a:solidFill>
                <a:round/>
                <a:headEnd/>
                <a:tailEnd/>
              </a:ln>
            </p:spPr>
            <p:txBody>
              <a:bodyPr wrap="none" anchor="ctr"/>
              <a:lstStyle/>
              <a:p>
                <a:endParaRPr lang="en-GB"/>
              </a:p>
            </p:txBody>
          </p:sp>
          <p:sp>
            <p:nvSpPr>
              <p:cNvPr id="54288" name="Line 14"/>
              <p:cNvSpPr>
                <a:spLocks noChangeShapeType="1"/>
              </p:cNvSpPr>
              <p:nvPr/>
            </p:nvSpPr>
            <p:spPr bwMode="auto">
              <a:xfrm>
                <a:off x="2585" y="2479"/>
                <a:ext cx="777" cy="2"/>
              </a:xfrm>
              <a:prstGeom prst="line">
                <a:avLst/>
              </a:prstGeom>
              <a:noFill/>
              <a:ln w="9525">
                <a:solidFill>
                  <a:schemeClr val="folHlink"/>
                </a:solidFill>
                <a:round/>
                <a:headEnd/>
                <a:tailEnd/>
              </a:ln>
            </p:spPr>
            <p:txBody>
              <a:bodyPr wrap="none" anchor="ctr"/>
              <a:lstStyle/>
              <a:p>
                <a:endParaRPr lang="en-GB"/>
              </a:p>
            </p:txBody>
          </p:sp>
          <p:sp>
            <p:nvSpPr>
              <p:cNvPr id="54289" name="Line 15"/>
              <p:cNvSpPr>
                <a:spLocks noChangeShapeType="1"/>
              </p:cNvSpPr>
              <p:nvPr/>
            </p:nvSpPr>
            <p:spPr bwMode="auto">
              <a:xfrm>
                <a:off x="2527" y="2982"/>
                <a:ext cx="919" cy="0"/>
              </a:xfrm>
              <a:prstGeom prst="line">
                <a:avLst/>
              </a:prstGeom>
              <a:noFill/>
              <a:ln w="9525">
                <a:solidFill>
                  <a:schemeClr val="folHlink"/>
                </a:solidFill>
                <a:round/>
                <a:headEnd/>
                <a:tailEnd/>
              </a:ln>
            </p:spPr>
            <p:txBody>
              <a:bodyPr wrap="none" anchor="ctr"/>
              <a:lstStyle/>
              <a:p>
                <a:endParaRPr lang="en-GB"/>
              </a:p>
            </p:txBody>
          </p:sp>
        </p:grpSp>
      </p:grpSp>
      <p:sp>
        <p:nvSpPr>
          <p:cNvPr id="52240" name="Text Box 16"/>
          <p:cNvSpPr txBox="1">
            <a:spLocks noChangeArrowheads="1"/>
          </p:cNvSpPr>
          <p:nvPr/>
        </p:nvSpPr>
        <p:spPr bwMode="auto">
          <a:xfrm>
            <a:off x="4694238" y="4346575"/>
            <a:ext cx="841375" cy="336550"/>
          </a:xfrm>
          <a:prstGeom prst="rect">
            <a:avLst/>
          </a:prstGeom>
          <a:noFill/>
          <a:ln w="9525">
            <a:noFill/>
            <a:miter lim="800000"/>
            <a:headEnd/>
            <a:tailEnd/>
          </a:ln>
        </p:spPr>
        <p:txBody>
          <a:bodyPr wrap="none">
            <a:spAutoFit/>
          </a:bodyPr>
          <a:lstStyle/>
          <a:p>
            <a:pPr eaLnBrk="0" hangingPunct="0"/>
            <a:r>
              <a:rPr lang="en-GB" sz="1600">
                <a:solidFill>
                  <a:schemeClr val="bg1"/>
                </a:solidFill>
              </a:rPr>
              <a:t>Esteem</a:t>
            </a:r>
          </a:p>
        </p:txBody>
      </p:sp>
      <p:sp>
        <p:nvSpPr>
          <p:cNvPr id="52241" name="Text Box 17"/>
          <p:cNvSpPr txBox="1">
            <a:spLocks noChangeArrowheads="1"/>
          </p:cNvSpPr>
          <p:nvPr/>
        </p:nvSpPr>
        <p:spPr bwMode="auto">
          <a:xfrm>
            <a:off x="4675188" y="5060950"/>
            <a:ext cx="1200150" cy="336550"/>
          </a:xfrm>
          <a:prstGeom prst="rect">
            <a:avLst/>
          </a:prstGeom>
          <a:noFill/>
          <a:ln w="9525">
            <a:noFill/>
            <a:miter lim="800000"/>
            <a:headEnd/>
            <a:tailEnd/>
          </a:ln>
        </p:spPr>
        <p:txBody>
          <a:bodyPr wrap="none">
            <a:spAutoFit/>
          </a:bodyPr>
          <a:lstStyle/>
          <a:p>
            <a:pPr eaLnBrk="0" hangingPunct="0"/>
            <a:r>
              <a:rPr lang="en-GB" sz="1600">
                <a:solidFill>
                  <a:schemeClr val="bg1"/>
                </a:solidFill>
              </a:rPr>
              <a:t>Acceptance</a:t>
            </a:r>
          </a:p>
        </p:txBody>
      </p:sp>
      <p:sp>
        <p:nvSpPr>
          <p:cNvPr id="52242" name="Text Box 18"/>
          <p:cNvSpPr txBox="1">
            <a:spLocks noChangeArrowheads="1"/>
          </p:cNvSpPr>
          <p:nvPr/>
        </p:nvSpPr>
        <p:spPr bwMode="auto">
          <a:xfrm>
            <a:off x="3808413" y="4346575"/>
            <a:ext cx="906462" cy="336550"/>
          </a:xfrm>
          <a:prstGeom prst="rect">
            <a:avLst/>
          </a:prstGeom>
          <a:noFill/>
          <a:ln w="9525">
            <a:noFill/>
            <a:miter lim="800000"/>
            <a:headEnd/>
            <a:tailEnd/>
          </a:ln>
        </p:spPr>
        <p:txBody>
          <a:bodyPr wrap="none">
            <a:spAutoFit/>
          </a:bodyPr>
          <a:lstStyle/>
          <a:p>
            <a:pPr eaLnBrk="0" hangingPunct="0"/>
            <a:r>
              <a:rPr lang="en-GB" sz="1600">
                <a:solidFill>
                  <a:schemeClr val="bg1"/>
                </a:solidFill>
              </a:rPr>
              <a:t>Comfort</a:t>
            </a:r>
          </a:p>
        </p:txBody>
      </p:sp>
      <p:sp>
        <p:nvSpPr>
          <p:cNvPr id="54282" name="Rectangle 25"/>
          <p:cNvSpPr>
            <a:spLocks noGrp="1" noChangeArrowheads="1"/>
          </p:cNvSpPr>
          <p:nvPr>
            <p:ph type="title" idx="4294967295"/>
          </p:nvPr>
        </p:nvSpPr>
        <p:spPr>
          <a:xfrm>
            <a:off x="1350963" y="617538"/>
            <a:ext cx="7793037" cy="1143000"/>
          </a:xfrm>
        </p:spPr>
        <p:txBody>
          <a:bodyPr/>
          <a:lstStyle/>
          <a:p>
            <a:pPr eaLnBrk="1" hangingPunct="1"/>
            <a:r>
              <a:rPr lang="en-GB" sz="3600" smtClean="0">
                <a:solidFill>
                  <a:schemeClr val="folHlink"/>
                </a:solidFill>
              </a:rPr>
              <a:t>Maslow Hierarchy of Needs</a:t>
            </a:r>
            <a:endParaRPr lang="en-GB" smtClean="0"/>
          </a:p>
        </p:txBody>
      </p:sp>
      <p:pic>
        <p:nvPicPr>
          <p:cNvPr id="18" name="Picture 17" descr="imagesCAW8918R.jpg"/>
          <p:cNvPicPr>
            <a:picLocks noChangeAspect="1"/>
          </p:cNvPicPr>
          <p:nvPr/>
        </p:nvPicPr>
        <p:blipFill>
          <a:blip r:embed="rId3" cstate="print"/>
          <a:stretch>
            <a:fillRect/>
          </a:stretch>
        </p:blipFill>
        <p:spPr>
          <a:xfrm>
            <a:off x="7740352" y="188640"/>
            <a:ext cx="1224136" cy="1556313"/>
          </a:xfrm>
          <a:prstGeom prst="rect">
            <a:avLst/>
          </a:prstGeom>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52227"/>
                                        </p:tgtEl>
                                        <p:attrNameLst>
                                          <p:attrName>style.visibility</p:attrName>
                                        </p:attrNameLst>
                                      </p:cBhvr>
                                      <p:to>
                                        <p:strVal val="visible"/>
                                      </p:to>
                                    </p:set>
                                    <p:animEffect transition="in" filter="dissolve">
                                      <p:cBhvr>
                                        <p:cTn id="7" dur="500"/>
                                        <p:tgtEl>
                                          <p:spTgt spid="52227"/>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nodeType="clickEffect">
                                  <p:stCondLst>
                                    <p:cond delay="0"/>
                                  </p:stCondLst>
                                  <p:childTnLst>
                                    <p:set>
                                      <p:cBhvr>
                                        <p:cTn id="11" dur="1" fill="hold">
                                          <p:stCondLst>
                                            <p:cond delay="499"/>
                                          </p:stCondLst>
                                        </p:cTn>
                                        <p:tgtEl>
                                          <p:spTgt spid="2"/>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9" presetClass="entr" presetSubtype="0" fill="hold" grpId="0" nodeType="clickEffect">
                                  <p:stCondLst>
                                    <p:cond delay="0"/>
                                  </p:stCondLst>
                                  <p:childTnLst>
                                    <p:set>
                                      <p:cBhvr>
                                        <p:cTn id="15" dur="1" fill="hold">
                                          <p:stCondLst>
                                            <p:cond delay="0"/>
                                          </p:stCondLst>
                                        </p:cTn>
                                        <p:tgtEl>
                                          <p:spTgt spid="52237"/>
                                        </p:tgtEl>
                                        <p:attrNameLst>
                                          <p:attrName>style.visibility</p:attrName>
                                        </p:attrNameLst>
                                      </p:cBhvr>
                                      <p:to>
                                        <p:strVal val="visible"/>
                                      </p:to>
                                    </p:set>
                                    <p:animEffect transition="in" filter="dissolve">
                                      <p:cBhvr>
                                        <p:cTn id="16" dur="500"/>
                                        <p:tgtEl>
                                          <p:spTgt spid="52237"/>
                                        </p:tgtEl>
                                      </p:cBhvr>
                                    </p:animEffect>
                                  </p:childTnLst>
                                </p:cTn>
                              </p:par>
                            </p:childTnLst>
                          </p:cTn>
                        </p:par>
                      </p:childTnLst>
                    </p:cTn>
                  </p:par>
                  <p:par>
                    <p:cTn id="17" fill="hold">
                      <p:stCondLst>
                        <p:cond delay="indefinite"/>
                      </p:stCondLst>
                      <p:childTnLst>
                        <p:par>
                          <p:cTn id="18" fill="hold">
                            <p:stCondLst>
                              <p:cond delay="0"/>
                            </p:stCondLst>
                            <p:childTnLst>
                              <p:par>
                                <p:cTn id="19" presetID="9" presetClass="entr" presetSubtype="0" fill="hold" grpId="0" nodeType="clickEffect">
                                  <p:stCondLst>
                                    <p:cond delay="0"/>
                                  </p:stCondLst>
                                  <p:childTnLst>
                                    <p:set>
                                      <p:cBhvr>
                                        <p:cTn id="20" dur="1" fill="hold">
                                          <p:stCondLst>
                                            <p:cond delay="0"/>
                                          </p:stCondLst>
                                        </p:cTn>
                                        <p:tgtEl>
                                          <p:spTgt spid="52235"/>
                                        </p:tgtEl>
                                        <p:attrNameLst>
                                          <p:attrName>style.visibility</p:attrName>
                                        </p:attrNameLst>
                                      </p:cBhvr>
                                      <p:to>
                                        <p:strVal val="visible"/>
                                      </p:to>
                                    </p:set>
                                    <p:animEffect transition="in" filter="dissolve">
                                      <p:cBhvr>
                                        <p:cTn id="21" dur="500"/>
                                        <p:tgtEl>
                                          <p:spTgt spid="52235"/>
                                        </p:tgtEl>
                                      </p:cBhvr>
                                    </p:animEffect>
                                  </p:childTnLst>
                                </p:cTn>
                              </p:par>
                            </p:childTnLst>
                          </p:cTn>
                        </p:par>
                      </p:childTnLst>
                    </p:cTn>
                  </p:par>
                  <p:par>
                    <p:cTn id="22" fill="hold">
                      <p:stCondLst>
                        <p:cond delay="indefinite"/>
                      </p:stCondLst>
                      <p:childTnLst>
                        <p:par>
                          <p:cTn id="23" fill="hold">
                            <p:stCondLst>
                              <p:cond delay="0"/>
                            </p:stCondLst>
                            <p:childTnLst>
                              <p:par>
                                <p:cTn id="24" presetID="9" presetClass="entr" presetSubtype="0" fill="hold" grpId="0" nodeType="clickEffect">
                                  <p:stCondLst>
                                    <p:cond delay="0"/>
                                  </p:stCondLst>
                                  <p:childTnLst>
                                    <p:set>
                                      <p:cBhvr>
                                        <p:cTn id="25" dur="1" fill="hold">
                                          <p:stCondLst>
                                            <p:cond delay="0"/>
                                          </p:stCondLst>
                                        </p:cTn>
                                        <p:tgtEl>
                                          <p:spTgt spid="52242"/>
                                        </p:tgtEl>
                                        <p:attrNameLst>
                                          <p:attrName>style.visibility</p:attrName>
                                        </p:attrNameLst>
                                      </p:cBhvr>
                                      <p:to>
                                        <p:strVal val="visible"/>
                                      </p:to>
                                    </p:set>
                                    <p:animEffect transition="in" filter="dissolve">
                                      <p:cBhvr>
                                        <p:cTn id="26" dur="500"/>
                                        <p:tgtEl>
                                          <p:spTgt spid="52242"/>
                                        </p:tgtEl>
                                      </p:cBhvr>
                                    </p:animEffect>
                                  </p:childTnLst>
                                </p:cTn>
                              </p:par>
                            </p:childTnLst>
                          </p:cTn>
                        </p:par>
                      </p:childTnLst>
                    </p:cTn>
                  </p:par>
                  <p:par>
                    <p:cTn id="27" fill="hold">
                      <p:stCondLst>
                        <p:cond delay="indefinite"/>
                      </p:stCondLst>
                      <p:childTnLst>
                        <p:par>
                          <p:cTn id="28" fill="hold">
                            <p:stCondLst>
                              <p:cond delay="0"/>
                            </p:stCondLst>
                            <p:childTnLst>
                              <p:par>
                                <p:cTn id="29" presetID="9" presetClass="entr" presetSubtype="0" fill="hold" grpId="0" nodeType="clickEffect">
                                  <p:stCondLst>
                                    <p:cond delay="0"/>
                                  </p:stCondLst>
                                  <p:childTnLst>
                                    <p:set>
                                      <p:cBhvr>
                                        <p:cTn id="30" dur="1" fill="hold">
                                          <p:stCondLst>
                                            <p:cond delay="0"/>
                                          </p:stCondLst>
                                        </p:cTn>
                                        <p:tgtEl>
                                          <p:spTgt spid="52241"/>
                                        </p:tgtEl>
                                        <p:attrNameLst>
                                          <p:attrName>style.visibility</p:attrName>
                                        </p:attrNameLst>
                                      </p:cBhvr>
                                      <p:to>
                                        <p:strVal val="visible"/>
                                      </p:to>
                                    </p:set>
                                    <p:animEffect transition="in" filter="dissolve">
                                      <p:cBhvr>
                                        <p:cTn id="31" dur="500"/>
                                        <p:tgtEl>
                                          <p:spTgt spid="52241"/>
                                        </p:tgtEl>
                                      </p:cBhvr>
                                    </p:animEffect>
                                  </p:childTnLst>
                                </p:cTn>
                              </p:par>
                            </p:childTnLst>
                          </p:cTn>
                        </p:par>
                      </p:childTnLst>
                    </p:cTn>
                  </p:par>
                  <p:par>
                    <p:cTn id="32" fill="hold">
                      <p:stCondLst>
                        <p:cond delay="indefinite"/>
                      </p:stCondLst>
                      <p:childTnLst>
                        <p:par>
                          <p:cTn id="33" fill="hold">
                            <p:stCondLst>
                              <p:cond delay="0"/>
                            </p:stCondLst>
                            <p:childTnLst>
                              <p:par>
                                <p:cTn id="34" presetID="9" presetClass="entr" presetSubtype="0" fill="hold" grpId="0" nodeType="clickEffect">
                                  <p:stCondLst>
                                    <p:cond delay="0"/>
                                  </p:stCondLst>
                                  <p:childTnLst>
                                    <p:set>
                                      <p:cBhvr>
                                        <p:cTn id="35" dur="1" fill="hold">
                                          <p:stCondLst>
                                            <p:cond delay="0"/>
                                          </p:stCondLst>
                                        </p:cTn>
                                        <p:tgtEl>
                                          <p:spTgt spid="52240"/>
                                        </p:tgtEl>
                                        <p:attrNameLst>
                                          <p:attrName>style.visibility</p:attrName>
                                        </p:attrNameLst>
                                      </p:cBhvr>
                                      <p:to>
                                        <p:strVal val="visible"/>
                                      </p:to>
                                    </p:set>
                                    <p:animEffect transition="in" filter="dissolve">
                                      <p:cBhvr>
                                        <p:cTn id="36" dur="500"/>
                                        <p:tgtEl>
                                          <p:spTgt spid="52240"/>
                                        </p:tgtEl>
                                      </p:cBhvr>
                                    </p:animEffect>
                                  </p:childTnLst>
                                </p:cTn>
                              </p:par>
                            </p:childTnLst>
                          </p:cTn>
                        </p:par>
                      </p:childTnLst>
                    </p:cTn>
                  </p:par>
                  <p:par>
                    <p:cTn id="37" fill="hold">
                      <p:stCondLst>
                        <p:cond delay="indefinite"/>
                      </p:stCondLst>
                      <p:childTnLst>
                        <p:par>
                          <p:cTn id="38" fill="hold">
                            <p:stCondLst>
                              <p:cond delay="0"/>
                            </p:stCondLst>
                            <p:childTnLst>
                              <p:par>
                                <p:cTn id="39" presetID="9" presetClass="entr" presetSubtype="0" fill="hold" grpId="0" nodeType="clickEffect">
                                  <p:stCondLst>
                                    <p:cond delay="0"/>
                                  </p:stCondLst>
                                  <p:childTnLst>
                                    <p:set>
                                      <p:cBhvr>
                                        <p:cTn id="40" dur="1" fill="hold">
                                          <p:stCondLst>
                                            <p:cond delay="0"/>
                                          </p:stCondLst>
                                        </p:cTn>
                                        <p:tgtEl>
                                          <p:spTgt spid="52234"/>
                                        </p:tgtEl>
                                        <p:attrNameLst>
                                          <p:attrName>style.visibility</p:attrName>
                                        </p:attrNameLst>
                                      </p:cBhvr>
                                      <p:to>
                                        <p:strVal val="visible"/>
                                      </p:to>
                                    </p:set>
                                    <p:animEffect transition="in" filter="dissolve">
                                      <p:cBhvr>
                                        <p:cTn id="41" dur="500"/>
                                        <p:tgtEl>
                                          <p:spTgt spid="5223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2227" grpId="0" animBg="1" autoUpdateAnimBg="0"/>
      <p:bldP spid="52234" grpId="0" autoUpdateAnimBg="0"/>
      <p:bldP spid="52235" grpId="0" autoUpdateAnimBg="0"/>
      <p:bldP spid="52237" grpId="0" autoUpdateAnimBg="0"/>
      <p:bldP spid="52240" grpId="0" autoUpdateAnimBg="0"/>
      <p:bldP spid="52241" grpId="0" autoUpdateAnimBg="0"/>
      <p:bldP spid="52242" grpId="0" autoUpdateAnimBg="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Maslow’s Hierarchy</a:t>
            </a:r>
            <a:endParaRPr lang="en-GB" dirty="0"/>
          </a:p>
        </p:txBody>
      </p:sp>
      <p:sp>
        <p:nvSpPr>
          <p:cNvPr id="3" name="Content Placeholder 2"/>
          <p:cNvSpPr>
            <a:spLocks noGrp="1"/>
          </p:cNvSpPr>
          <p:nvPr>
            <p:ph idx="1"/>
          </p:nvPr>
        </p:nvSpPr>
        <p:spPr>
          <a:xfrm>
            <a:off x="683568" y="1988840"/>
            <a:ext cx="6624736" cy="4143673"/>
          </a:xfrm>
        </p:spPr>
        <p:txBody>
          <a:bodyPr/>
          <a:lstStyle/>
          <a:p>
            <a:r>
              <a:rPr lang="en-GB" sz="2800" dirty="0" smtClean="0"/>
              <a:t>Biological needs</a:t>
            </a:r>
          </a:p>
          <a:p>
            <a:r>
              <a:rPr lang="en-GB" sz="2800" dirty="0" smtClean="0"/>
              <a:t>Safety needs</a:t>
            </a:r>
          </a:p>
          <a:p>
            <a:r>
              <a:rPr lang="en-GB" sz="2800" dirty="0" smtClean="0"/>
              <a:t>Affiliation needs</a:t>
            </a:r>
          </a:p>
          <a:p>
            <a:r>
              <a:rPr lang="en-GB" sz="2800" dirty="0" smtClean="0"/>
              <a:t>Esteem needs</a:t>
            </a:r>
          </a:p>
          <a:p>
            <a:r>
              <a:rPr lang="en-GB" sz="2800" dirty="0" smtClean="0"/>
              <a:t>Knowing and Understanding</a:t>
            </a:r>
          </a:p>
          <a:p>
            <a:r>
              <a:rPr lang="en-GB" sz="2800" dirty="0" smtClean="0"/>
              <a:t>Aesthetics</a:t>
            </a:r>
          </a:p>
          <a:p>
            <a:r>
              <a:rPr lang="en-GB" sz="2800" dirty="0" err="1" smtClean="0"/>
              <a:t>Trancendence</a:t>
            </a:r>
            <a:endParaRPr lang="en-GB" sz="2800" dirty="0" smtClean="0"/>
          </a:p>
          <a:p>
            <a:r>
              <a:rPr lang="en-GB" sz="2800" dirty="0" smtClean="0"/>
              <a:t>Freedom of enquiry and expression</a:t>
            </a:r>
          </a:p>
          <a:p>
            <a:r>
              <a:rPr lang="en-GB" sz="2800" dirty="0" smtClean="0"/>
              <a:t>Self-actualisation</a:t>
            </a:r>
          </a:p>
          <a:p>
            <a:endParaRPr lang="en-GB" sz="2800" dirty="0" smtClean="0"/>
          </a:p>
          <a:p>
            <a:endParaRPr lang="en-GB" sz="2800" dirty="0"/>
          </a:p>
        </p:txBody>
      </p:sp>
      <p:pic>
        <p:nvPicPr>
          <p:cNvPr id="4" name="Picture 3" descr="imagesCAW8918R.jpg"/>
          <p:cNvPicPr>
            <a:picLocks noChangeAspect="1"/>
          </p:cNvPicPr>
          <p:nvPr/>
        </p:nvPicPr>
        <p:blipFill>
          <a:blip r:embed="rId2" cstate="print"/>
          <a:stretch>
            <a:fillRect/>
          </a:stretch>
        </p:blipFill>
        <p:spPr>
          <a:xfrm>
            <a:off x="7740352" y="188640"/>
            <a:ext cx="1224136" cy="1556313"/>
          </a:xfrm>
          <a:prstGeom prst="rect">
            <a:avLst/>
          </a:prstGeom>
        </p:spPr>
      </p:pic>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ChangeArrowheads="1"/>
          </p:cNvSpPr>
          <p:nvPr>
            <p:ph type="title"/>
          </p:nvPr>
        </p:nvSpPr>
        <p:spPr/>
        <p:txBody>
          <a:bodyPr/>
          <a:lstStyle/>
          <a:p>
            <a:pPr eaLnBrk="1" hangingPunct="1"/>
            <a:r>
              <a:rPr lang="en-GB" smtClean="0"/>
              <a:t>Douglas McGregor</a:t>
            </a:r>
          </a:p>
        </p:txBody>
      </p:sp>
      <p:sp>
        <p:nvSpPr>
          <p:cNvPr id="55299" name="Rectangle 3"/>
          <p:cNvSpPr>
            <a:spLocks noGrp="1" noChangeArrowheads="1"/>
          </p:cNvSpPr>
          <p:nvPr>
            <p:ph idx="1"/>
          </p:nvPr>
        </p:nvSpPr>
        <p:spPr>
          <a:xfrm>
            <a:off x="755576" y="2017713"/>
            <a:ext cx="7920880" cy="4114800"/>
          </a:xfrm>
        </p:spPr>
        <p:txBody>
          <a:bodyPr/>
          <a:lstStyle/>
          <a:p>
            <a:pPr eaLnBrk="1" hangingPunct="1">
              <a:buClrTx/>
            </a:pPr>
            <a:r>
              <a:rPr lang="en-GB" dirty="0" smtClean="0">
                <a:solidFill>
                  <a:schemeClr val="folHlink"/>
                </a:solidFill>
              </a:rPr>
              <a:t>Theory 'X'</a:t>
            </a:r>
            <a:r>
              <a:rPr lang="en-GB" dirty="0" smtClean="0"/>
              <a:t> and </a:t>
            </a:r>
            <a:r>
              <a:rPr lang="en-GB" dirty="0" smtClean="0">
                <a:solidFill>
                  <a:schemeClr val="hlink"/>
                </a:solidFill>
              </a:rPr>
              <a:t>Theory 'Y'</a:t>
            </a:r>
          </a:p>
          <a:p>
            <a:pPr eaLnBrk="1" hangingPunct="1">
              <a:buClrTx/>
            </a:pPr>
            <a:endParaRPr lang="en-GB" sz="1100" dirty="0" smtClean="0">
              <a:solidFill>
                <a:schemeClr val="folHlink"/>
              </a:solidFill>
            </a:endParaRPr>
          </a:p>
          <a:p>
            <a:pPr eaLnBrk="1" hangingPunct="1">
              <a:buClrTx/>
            </a:pPr>
            <a:r>
              <a:rPr lang="en-GB" dirty="0" smtClean="0">
                <a:solidFill>
                  <a:schemeClr val="folHlink"/>
                </a:solidFill>
              </a:rPr>
              <a:t>Theory 'X'</a:t>
            </a:r>
          </a:p>
          <a:p>
            <a:pPr lvl="1" eaLnBrk="1" hangingPunct="1"/>
            <a:r>
              <a:rPr lang="en-GB" sz="2400" dirty="0" smtClean="0"/>
              <a:t>The average man dislikes work and will avoid it whenever possible.</a:t>
            </a:r>
          </a:p>
          <a:p>
            <a:pPr lvl="1" eaLnBrk="1" hangingPunct="1"/>
            <a:r>
              <a:rPr lang="en-GB" sz="2400" dirty="0" smtClean="0"/>
              <a:t>He must be coerced, controlled, directed and punished.</a:t>
            </a:r>
          </a:p>
          <a:p>
            <a:pPr lvl="1" eaLnBrk="1" hangingPunct="1"/>
            <a:r>
              <a:rPr lang="en-GB" sz="2400" dirty="0" smtClean="0"/>
              <a:t>He prefers to be directed, avoids responsibility and wants security above all.</a:t>
            </a:r>
          </a:p>
        </p:txBody>
      </p:sp>
      <p:pic>
        <p:nvPicPr>
          <p:cNvPr id="4" name="Picture 3" descr="Douglas-McGregor-150x150.jpg"/>
          <p:cNvPicPr>
            <a:picLocks noChangeAspect="1"/>
          </p:cNvPicPr>
          <p:nvPr/>
        </p:nvPicPr>
        <p:blipFill>
          <a:blip r:embed="rId3" cstate="print"/>
          <a:stretch>
            <a:fillRect/>
          </a:stretch>
        </p:blipFill>
        <p:spPr>
          <a:xfrm>
            <a:off x="7452320" y="260648"/>
            <a:ext cx="1363588" cy="1435596"/>
          </a:xfrm>
          <a:prstGeom prst="rect">
            <a:avLst/>
          </a:prstGeom>
        </p:spPr>
      </p:pic>
    </p:spTree>
  </p:cSld>
  <p:clrMapOvr>
    <a:masterClrMapping/>
  </p:clrMapOvr>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noChangeArrowheads="1"/>
          </p:cNvSpPr>
          <p:nvPr>
            <p:ph type="title"/>
          </p:nvPr>
        </p:nvSpPr>
        <p:spPr/>
        <p:txBody>
          <a:bodyPr/>
          <a:lstStyle/>
          <a:p>
            <a:pPr eaLnBrk="1" hangingPunct="1"/>
            <a:r>
              <a:rPr lang="en-GB" smtClean="0"/>
              <a:t>Douglas McGregor</a:t>
            </a:r>
          </a:p>
        </p:txBody>
      </p:sp>
      <p:sp>
        <p:nvSpPr>
          <p:cNvPr id="56323" name="Rectangle 3"/>
          <p:cNvSpPr>
            <a:spLocks noGrp="1" noChangeArrowheads="1"/>
          </p:cNvSpPr>
          <p:nvPr>
            <p:ph idx="1"/>
          </p:nvPr>
        </p:nvSpPr>
        <p:spPr>
          <a:xfrm>
            <a:off x="683568" y="2017712"/>
            <a:ext cx="8271520" cy="4435623"/>
          </a:xfrm>
        </p:spPr>
        <p:txBody>
          <a:bodyPr/>
          <a:lstStyle/>
          <a:p>
            <a:pPr eaLnBrk="1" hangingPunct="1">
              <a:lnSpc>
                <a:spcPct val="90000"/>
              </a:lnSpc>
              <a:buClrTx/>
            </a:pPr>
            <a:r>
              <a:rPr lang="en-GB" sz="2800" dirty="0" smtClean="0">
                <a:solidFill>
                  <a:schemeClr val="folHlink"/>
                </a:solidFill>
              </a:rPr>
              <a:t>Theory 'X'</a:t>
            </a:r>
            <a:r>
              <a:rPr lang="en-GB" sz="2800" dirty="0" smtClean="0"/>
              <a:t> and </a:t>
            </a:r>
            <a:r>
              <a:rPr lang="en-GB" sz="2800" dirty="0" smtClean="0">
                <a:solidFill>
                  <a:schemeClr val="hlink"/>
                </a:solidFill>
              </a:rPr>
              <a:t>Theory 'Y‘</a:t>
            </a:r>
          </a:p>
          <a:p>
            <a:pPr eaLnBrk="1" hangingPunct="1">
              <a:lnSpc>
                <a:spcPct val="90000"/>
              </a:lnSpc>
            </a:pPr>
            <a:endParaRPr lang="en-GB" sz="900" dirty="0" smtClean="0">
              <a:solidFill>
                <a:schemeClr val="hlink"/>
              </a:solidFill>
            </a:endParaRPr>
          </a:p>
          <a:p>
            <a:pPr eaLnBrk="1" hangingPunct="1">
              <a:lnSpc>
                <a:spcPct val="90000"/>
              </a:lnSpc>
            </a:pPr>
            <a:r>
              <a:rPr lang="en-GB" sz="2800" dirty="0" smtClean="0">
                <a:solidFill>
                  <a:schemeClr val="hlink"/>
                </a:solidFill>
              </a:rPr>
              <a:t>Theory 'Y‘</a:t>
            </a:r>
          </a:p>
          <a:p>
            <a:pPr lvl="1" eaLnBrk="1" hangingPunct="1">
              <a:lnSpc>
                <a:spcPct val="90000"/>
              </a:lnSpc>
            </a:pPr>
            <a:r>
              <a:rPr lang="en-GB" sz="2400" dirty="0" smtClean="0"/>
              <a:t>Work is natural. It may be rewarding or punishing, depending on conditions.</a:t>
            </a:r>
          </a:p>
          <a:p>
            <a:pPr lvl="1" eaLnBrk="1" hangingPunct="1">
              <a:lnSpc>
                <a:spcPct val="90000"/>
              </a:lnSpc>
            </a:pPr>
            <a:r>
              <a:rPr lang="en-GB" sz="2400" dirty="0" smtClean="0"/>
              <a:t>Man will exercise self direction and control to meet objectives to which he is committed.</a:t>
            </a:r>
          </a:p>
          <a:p>
            <a:pPr lvl="1" eaLnBrk="1" hangingPunct="1">
              <a:lnSpc>
                <a:spcPct val="90000"/>
              </a:lnSpc>
            </a:pPr>
            <a:r>
              <a:rPr lang="en-GB" sz="2400" dirty="0" smtClean="0"/>
              <a:t>He seeks responsibility; avoidance is a function of experience.</a:t>
            </a:r>
          </a:p>
          <a:p>
            <a:pPr lvl="1" eaLnBrk="1" hangingPunct="1">
              <a:lnSpc>
                <a:spcPct val="90000"/>
              </a:lnSpc>
            </a:pPr>
            <a:r>
              <a:rPr lang="en-GB" sz="2400" dirty="0" smtClean="0"/>
              <a:t>Creativity to solve problems is widespread, not narrowly distributed in the population.</a:t>
            </a:r>
          </a:p>
          <a:p>
            <a:pPr lvl="1" eaLnBrk="1" hangingPunct="1">
              <a:lnSpc>
                <a:spcPct val="90000"/>
              </a:lnSpc>
            </a:pPr>
            <a:r>
              <a:rPr lang="en-GB" sz="2400" dirty="0" smtClean="0"/>
              <a:t>Intellectual potential are rarely realised at work.</a:t>
            </a:r>
          </a:p>
        </p:txBody>
      </p:sp>
      <p:pic>
        <p:nvPicPr>
          <p:cNvPr id="4" name="Picture 3" descr="Douglas-McGregor-150x150.jpg"/>
          <p:cNvPicPr>
            <a:picLocks noChangeAspect="1"/>
          </p:cNvPicPr>
          <p:nvPr/>
        </p:nvPicPr>
        <p:blipFill>
          <a:blip r:embed="rId3" cstate="print"/>
          <a:stretch>
            <a:fillRect/>
          </a:stretch>
        </p:blipFill>
        <p:spPr>
          <a:xfrm>
            <a:off x="7452320" y="260648"/>
            <a:ext cx="1363588" cy="1435596"/>
          </a:xfrm>
          <a:prstGeom prst="rect">
            <a:avLst/>
          </a:prstGeom>
        </p:spPr>
      </p:pic>
    </p:spTree>
  </p:cSld>
  <p:clrMapOvr>
    <a:masterClrMapping/>
  </p:clrMapOvr>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ChangeArrowheads="1"/>
          </p:cNvSpPr>
          <p:nvPr>
            <p:ph type="title"/>
          </p:nvPr>
        </p:nvSpPr>
        <p:spPr/>
        <p:txBody>
          <a:bodyPr/>
          <a:lstStyle/>
          <a:p>
            <a:pPr eaLnBrk="1" hangingPunct="1"/>
            <a:r>
              <a:rPr lang="en-GB" smtClean="0"/>
              <a:t>Fredrick Hertzberg </a:t>
            </a:r>
          </a:p>
        </p:txBody>
      </p:sp>
      <p:sp>
        <p:nvSpPr>
          <p:cNvPr id="57347" name="Rectangle 3"/>
          <p:cNvSpPr>
            <a:spLocks noGrp="1" noChangeArrowheads="1"/>
          </p:cNvSpPr>
          <p:nvPr>
            <p:ph sz="half" idx="1"/>
          </p:nvPr>
        </p:nvSpPr>
        <p:spPr>
          <a:xfrm>
            <a:off x="611560" y="2564903"/>
            <a:ext cx="3888432" cy="3567609"/>
          </a:xfrm>
        </p:spPr>
        <p:txBody>
          <a:bodyPr/>
          <a:lstStyle/>
          <a:p>
            <a:pPr eaLnBrk="1" hangingPunct="1">
              <a:buClrTx/>
            </a:pPr>
            <a:r>
              <a:rPr lang="en-GB" dirty="0" smtClean="0">
                <a:solidFill>
                  <a:schemeClr val="folHlink"/>
                </a:solidFill>
              </a:rPr>
              <a:t>Hygiene Factors</a:t>
            </a:r>
          </a:p>
          <a:p>
            <a:pPr lvl="1" eaLnBrk="1" hangingPunct="1"/>
            <a:r>
              <a:rPr lang="en-GB" dirty="0" smtClean="0">
                <a:solidFill>
                  <a:schemeClr val="folHlink"/>
                </a:solidFill>
              </a:rPr>
              <a:t>Pay and benefits</a:t>
            </a:r>
          </a:p>
          <a:p>
            <a:pPr lvl="1" eaLnBrk="1" hangingPunct="1"/>
            <a:r>
              <a:rPr lang="en-GB" dirty="0" smtClean="0">
                <a:solidFill>
                  <a:schemeClr val="folHlink"/>
                </a:solidFill>
              </a:rPr>
              <a:t>Company practices</a:t>
            </a:r>
          </a:p>
          <a:p>
            <a:pPr lvl="1" eaLnBrk="1" hangingPunct="1"/>
            <a:r>
              <a:rPr lang="en-GB" dirty="0" smtClean="0">
                <a:solidFill>
                  <a:schemeClr val="folHlink"/>
                </a:solidFill>
              </a:rPr>
              <a:t>Man/Boss relationships</a:t>
            </a:r>
          </a:p>
          <a:p>
            <a:pPr lvl="1" eaLnBrk="1" hangingPunct="1"/>
            <a:r>
              <a:rPr lang="en-GB" dirty="0" smtClean="0">
                <a:solidFill>
                  <a:schemeClr val="folHlink"/>
                </a:solidFill>
              </a:rPr>
              <a:t>Working conditions</a:t>
            </a:r>
          </a:p>
        </p:txBody>
      </p:sp>
      <p:sp>
        <p:nvSpPr>
          <p:cNvPr id="57348" name="Rectangle 4"/>
          <p:cNvSpPr>
            <a:spLocks noGrp="1" noChangeArrowheads="1"/>
          </p:cNvSpPr>
          <p:nvPr>
            <p:ph sz="half" idx="2"/>
          </p:nvPr>
        </p:nvSpPr>
        <p:spPr>
          <a:xfrm>
            <a:off x="4788024" y="2492895"/>
            <a:ext cx="4167064" cy="3639617"/>
          </a:xfrm>
        </p:spPr>
        <p:txBody>
          <a:bodyPr/>
          <a:lstStyle/>
          <a:p>
            <a:pPr eaLnBrk="1" hangingPunct="1"/>
            <a:r>
              <a:rPr lang="en-GB" dirty="0" smtClean="0">
                <a:solidFill>
                  <a:schemeClr val="hlink"/>
                </a:solidFill>
              </a:rPr>
              <a:t>Motivators</a:t>
            </a:r>
          </a:p>
          <a:p>
            <a:pPr lvl="1" eaLnBrk="1" hangingPunct="1">
              <a:buClrTx/>
            </a:pPr>
            <a:r>
              <a:rPr lang="en-GB" dirty="0" smtClean="0">
                <a:solidFill>
                  <a:schemeClr val="hlink"/>
                </a:solidFill>
              </a:rPr>
              <a:t>Recognition</a:t>
            </a:r>
          </a:p>
          <a:p>
            <a:pPr lvl="1" eaLnBrk="1" hangingPunct="1">
              <a:buClrTx/>
            </a:pPr>
            <a:r>
              <a:rPr lang="en-GB" dirty="0" smtClean="0">
                <a:solidFill>
                  <a:schemeClr val="hlink"/>
                </a:solidFill>
              </a:rPr>
              <a:t>Achievement</a:t>
            </a:r>
          </a:p>
          <a:p>
            <a:pPr lvl="1" eaLnBrk="1" hangingPunct="1">
              <a:buClrTx/>
            </a:pPr>
            <a:r>
              <a:rPr lang="en-GB" dirty="0" smtClean="0">
                <a:solidFill>
                  <a:schemeClr val="hlink"/>
                </a:solidFill>
              </a:rPr>
              <a:t>Responsibility</a:t>
            </a:r>
          </a:p>
          <a:p>
            <a:pPr lvl="1" eaLnBrk="1" hangingPunct="1">
              <a:buClrTx/>
            </a:pPr>
            <a:r>
              <a:rPr lang="en-GB" dirty="0" smtClean="0">
                <a:solidFill>
                  <a:schemeClr val="hlink"/>
                </a:solidFill>
              </a:rPr>
              <a:t>The work itself</a:t>
            </a:r>
          </a:p>
          <a:p>
            <a:pPr lvl="1" eaLnBrk="1" hangingPunct="1">
              <a:buClrTx/>
            </a:pPr>
            <a:r>
              <a:rPr lang="en-GB" dirty="0" smtClean="0">
                <a:solidFill>
                  <a:schemeClr val="hlink"/>
                </a:solidFill>
              </a:rPr>
              <a:t>Advancement</a:t>
            </a:r>
          </a:p>
          <a:p>
            <a:pPr lvl="1" eaLnBrk="1" hangingPunct="1">
              <a:buClrTx/>
            </a:pPr>
            <a:r>
              <a:rPr lang="en-GB" dirty="0" smtClean="0">
                <a:solidFill>
                  <a:schemeClr val="hlink"/>
                </a:solidFill>
              </a:rPr>
              <a:t>Potential</a:t>
            </a:r>
          </a:p>
        </p:txBody>
      </p:sp>
      <p:sp>
        <p:nvSpPr>
          <p:cNvPr id="182277" name="Text Box 5"/>
          <p:cNvSpPr txBox="1">
            <a:spLocks noChangeArrowheads="1"/>
          </p:cNvSpPr>
          <p:nvPr/>
        </p:nvSpPr>
        <p:spPr bwMode="auto">
          <a:xfrm>
            <a:off x="539553" y="5733256"/>
            <a:ext cx="8051998" cy="923330"/>
          </a:xfrm>
          <a:prstGeom prst="rect">
            <a:avLst/>
          </a:prstGeom>
          <a:noFill/>
          <a:ln w="9525">
            <a:noFill/>
            <a:miter lim="800000"/>
            <a:headEnd/>
            <a:tailEnd/>
          </a:ln>
        </p:spPr>
        <p:txBody>
          <a:bodyPr wrap="square">
            <a:spAutoFit/>
          </a:bodyPr>
          <a:lstStyle/>
          <a:p>
            <a:pPr algn="ctr"/>
            <a:r>
              <a:rPr lang="en-GB" dirty="0">
                <a:solidFill>
                  <a:srgbClr val="008000"/>
                </a:solidFill>
              </a:rPr>
              <a:t>Hygiene factors do not provide motivation but </a:t>
            </a:r>
          </a:p>
          <a:p>
            <a:pPr algn="ctr"/>
            <a:r>
              <a:rPr lang="en-GB" dirty="0">
                <a:solidFill>
                  <a:srgbClr val="008000"/>
                </a:solidFill>
              </a:rPr>
              <a:t>must be satisfied before motivation can be </a:t>
            </a:r>
            <a:r>
              <a:rPr lang="en-GB" dirty="0" smtClean="0">
                <a:solidFill>
                  <a:srgbClr val="008000"/>
                </a:solidFill>
              </a:rPr>
              <a:t>achieved – exit interviews?</a:t>
            </a:r>
            <a:endParaRPr lang="en-GB" dirty="0">
              <a:solidFill>
                <a:srgbClr val="008000"/>
              </a:solidFill>
            </a:endParaRPr>
          </a:p>
          <a:p>
            <a:endParaRPr lang="en-GB" dirty="0">
              <a:solidFill>
                <a:srgbClr val="008000"/>
              </a:solidFill>
            </a:endParaRPr>
          </a:p>
        </p:txBody>
      </p:sp>
      <p:sp>
        <p:nvSpPr>
          <p:cNvPr id="182278" name="Text Box 6"/>
          <p:cNvSpPr txBox="1">
            <a:spLocks noChangeArrowheads="1"/>
          </p:cNvSpPr>
          <p:nvPr/>
        </p:nvSpPr>
        <p:spPr bwMode="auto">
          <a:xfrm>
            <a:off x="3209925" y="1860550"/>
            <a:ext cx="3442161" cy="584775"/>
          </a:xfrm>
          <a:prstGeom prst="rect">
            <a:avLst/>
          </a:prstGeom>
          <a:noFill/>
          <a:ln w="9525">
            <a:noFill/>
            <a:miter lim="800000"/>
            <a:headEnd/>
            <a:tailEnd/>
          </a:ln>
        </p:spPr>
        <p:txBody>
          <a:bodyPr wrap="none">
            <a:spAutoFit/>
          </a:bodyPr>
          <a:lstStyle/>
          <a:p>
            <a:r>
              <a:rPr lang="en-GB" sz="3200" dirty="0">
                <a:solidFill>
                  <a:srgbClr val="008000"/>
                </a:solidFill>
              </a:rPr>
              <a:t>Motivation Theory</a:t>
            </a:r>
          </a:p>
        </p:txBody>
      </p:sp>
      <p:pic>
        <p:nvPicPr>
          <p:cNvPr id="7" name="Picture 2" descr="Clocks"/>
          <p:cNvPicPr>
            <a:picLocks noChangeAspect="1" noChangeArrowheads="1"/>
          </p:cNvPicPr>
          <p:nvPr/>
        </p:nvPicPr>
        <p:blipFill>
          <a:blip r:embed="rId3" cstate="print"/>
          <a:stretch>
            <a:fillRect/>
          </a:stretch>
        </p:blipFill>
        <p:spPr bwMode="auto">
          <a:xfrm>
            <a:off x="7596336" y="188640"/>
            <a:ext cx="1267036" cy="1584176"/>
          </a:xfrm>
          <a:prstGeom prst="rect">
            <a:avLst/>
          </a:prstGeom>
          <a:noFill/>
          <a:ln w="9525">
            <a:noFill/>
            <a:miter lim="800000"/>
            <a:headEnd/>
            <a:tailEnd/>
          </a:ln>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82278"/>
                                        </p:tgtEl>
                                        <p:attrNameLst>
                                          <p:attrName>style.visibility</p:attrName>
                                        </p:attrNameLst>
                                      </p:cBhvr>
                                      <p:to>
                                        <p:strVal val="visible"/>
                                      </p:to>
                                    </p:set>
                                    <p:animEffect transition="in" filter="dissolve">
                                      <p:cBhvr>
                                        <p:cTn id="7" dur="500"/>
                                        <p:tgtEl>
                                          <p:spTgt spid="182278"/>
                                        </p:tgtEl>
                                      </p:cBhvr>
                                    </p:animEffect>
                                  </p:childTnLst>
                                  <p:subTnLst>
                                    <p:animClr clrSpc="rgb" dir="cw">
                                      <p:cBhvr override="childStyle">
                                        <p:cTn dur="1" fill="hold" display="0" masterRel="nextClick" afterEffect="1"/>
                                        <p:tgtEl>
                                          <p:spTgt spid="182278"/>
                                        </p:tgtEl>
                                        <p:attrNameLst>
                                          <p:attrName>ppt_c</p:attrName>
                                        </p:attrNameLst>
                                      </p:cBhvr>
                                      <p:to>
                                        <a:srgbClr val="5F5F5F"/>
                                      </p:to>
                                    </p:animClr>
                                  </p:sub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182277"/>
                                        </p:tgtEl>
                                        <p:attrNameLst>
                                          <p:attrName>style.visibility</p:attrName>
                                        </p:attrNameLst>
                                      </p:cBhvr>
                                      <p:to>
                                        <p:strVal val="visible"/>
                                      </p:to>
                                    </p:set>
                                    <p:animEffect transition="in" filter="dissolve">
                                      <p:cBhvr>
                                        <p:cTn id="12" dur="500"/>
                                        <p:tgtEl>
                                          <p:spTgt spid="182277"/>
                                        </p:tgtEl>
                                      </p:cBhvr>
                                    </p:animEffect>
                                  </p:childTnLst>
                                  <p:subTnLst>
                                    <p:animClr clrSpc="rgb" dir="cw">
                                      <p:cBhvr override="childStyle">
                                        <p:cTn dur="1" fill="hold" display="0" masterRel="nextClick" afterEffect="1"/>
                                        <p:tgtEl>
                                          <p:spTgt spid="182277"/>
                                        </p:tgtEl>
                                        <p:attrNameLst>
                                          <p:attrName>ppt_c</p:attrName>
                                        </p:attrNameLst>
                                      </p:cBhvr>
                                      <p:to>
                                        <a:srgbClr val="FF0000"/>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2277" grpId="0" autoUpdateAnimBg="0"/>
      <p:bldP spid="182278" grpId="0" autoUpdateAnimBg="0"/>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ChangeArrowheads="1"/>
          </p:cNvSpPr>
          <p:nvPr>
            <p:ph type="title"/>
          </p:nvPr>
        </p:nvSpPr>
        <p:spPr/>
        <p:txBody>
          <a:bodyPr/>
          <a:lstStyle/>
          <a:p>
            <a:pPr eaLnBrk="1" hangingPunct="1"/>
            <a:r>
              <a:rPr lang="en-GB" dirty="0" smtClean="0"/>
              <a:t>Motivation conclusions</a:t>
            </a:r>
          </a:p>
        </p:txBody>
      </p:sp>
      <p:sp>
        <p:nvSpPr>
          <p:cNvPr id="183299" name="Rectangle 3"/>
          <p:cNvSpPr>
            <a:spLocks noGrp="1" noChangeArrowheads="1"/>
          </p:cNvSpPr>
          <p:nvPr>
            <p:ph idx="1"/>
          </p:nvPr>
        </p:nvSpPr>
        <p:spPr>
          <a:xfrm>
            <a:off x="539552" y="2132855"/>
            <a:ext cx="8415536" cy="3999657"/>
          </a:xfrm>
        </p:spPr>
        <p:txBody>
          <a:bodyPr/>
          <a:lstStyle/>
          <a:p>
            <a:pPr marL="355600" lvl="1" indent="-355600">
              <a:lnSpc>
                <a:spcPct val="90000"/>
              </a:lnSpc>
              <a:buClr>
                <a:schemeClr val="tx2"/>
              </a:buClr>
            </a:pPr>
            <a:r>
              <a:rPr lang="en-GB" dirty="0" smtClean="0"/>
              <a:t>The individual worker is considerably more complex than traditional managers believe.</a:t>
            </a:r>
          </a:p>
          <a:p>
            <a:pPr marL="355600" lvl="1" indent="-355600">
              <a:lnSpc>
                <a:spcPct val="90000"/>
              </a:lnSpc>
              <a:buClr>
                <a:schemeClr val="tx2"/>
              </a:buClr>
            </a:pPr>
            <a:endParaRPr lang="en-GB" sz="1200" dirty="0" smtClean="0"/>
          </a:p>
          <a:p>
            <a:pPr marL="355600" lvl="1" indent="-355600">
              <a:lnSpc>
                <a:spcPct val="90000"/>
              </a:lnSpc>
              <a:buClr>
                <a:schemeClr val="tx2"/>
              </a:buClr>
            </a:pPr>
            <a:endParaRPr lang="en-GB" sz="800" dirty="0" smtClean="0"/>
          </a:p>
          <a:p>
            <a:pPr marL="355600" lvl="1" indent="-355600" eaLnBrk="1" hangingPunct="1">
              <a:lnSpc>
                <a:spcPct val="90000"/>
              </a:lnSpc>
              <a:buClr>
                <a:schemeClr val="tx2"/>
              </a:buClr>
            </a:pPr>
            <a:r>
              <a:rPr lang="en-GB" dirty="0" smtClean="0"/>
              <a:t>Involvement, participation and making sense of the job are important factors.</a:t>
            </a:r>
          </a:p>
          <a:p>
            <a:pPr marL="355600" lvl="1" indent="-355600" eaLnBrk="1" hangingPunct="1">
              <a:lnSpc>
                <a:spcPct val="90000"/>
              </a:lnSpc>
              <a:buClr>
                <a:schemeClr val="tx2"/>
              </a:buClr>
            </a:pPr>
            <a:endParaRPr lang="en-GB" sz="1200" dirty="0" smtClean="0"/>
          </a:p>
          <a:p>
            <a:pPr marL="355600" lvl="1" indent="-355600" eaLnBrk="1" hangingPunct="1">
              <a:lnSpc>
                <a:spcPct val="90000"/>
              </a:lnSpc>
              <a:buClr>
                <a:schemeClr val="tx2"/>
              </a:buClr>
            </a:pPr>
            <a:r>
              <a:rPr lang="en-GB" dirty="0" smtClean="0"/>
              <a:t>The job itself is of prime importance.</a:t>
            </a:r>
          </a:p>
          <a:p>
            <a:pPr marL="355600" lvl="1" indent="-355600" eaLnBrk="1" hangingPunct="1">
              <a:lnSpc>
                <a:spcPct val="90000"/>
              </a:lnSpc>
              <a:buClr>
                <a:schemeClr val="tx2"/>
              </a:buClr>
            </a:pPr>
            <a:endParaRPr lang="en-GB" sz="1200" dirty="0" smtClean="0"/>
          </a:p>
          <a:p>
            <a:pPr marL="355600" lvl="1" indent="-355600" eaLnBrk="1" hangingPunct="1">
              <a:lnSpc>
                <a:spcPct val="90000"/>
              </a:lnSpc>
              <a:buClr>
                <a:schemeClr val="tx2"/>
              </a:buClr>
            </a:pPr>
            <a:r>
              <a:rPr lang="en-GB" dirty="0" smtClean="0"/>
              <a:t>The average worker will work to achieve reasonable targets to which they are committed.</a:t>
            </a:r>
          </a:p>
        </p:txBody>
      </p:sp>
    </p:spTree>
  </p:cSld>
  <p:clrMapOvr>
    <a:masterClrMapping/>
  </p:clrMapOvr>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ChangeArrowheads="1"/>
          </p:cNvSpPr>
          <p:nvPr>
            <p:ph type="title"/>
          </p:nvPr>
        </p:nvSpPr>
        <p:spPr/>
        <p:txBody>
          <a:bodyPr/>
          <a:lstStyle/>
          <a:p>
            <a:pPr eaLnBrk="1" hangingPunct="1"/>
            <a:r>
              <a:rPr lang="en-GB" dirty="0" smtClean="0"/>
              <a:t>Motivation conclusions</a:t>
            </a:r>
          </a:p>
        </p:txBody>
      </p:sp>
      <p:sp>
        <p:nvSpPr>
          <p:cNvPr id="183299" name="Rectangle 3"/>
          <p:cNvSpPr>
            <a:spLocks noGrp="1" noChangeArrowheads="1"/>
          </p:cNvSpPr>
          <p:nvPr>
            <p:ph idx="1"/>
          </p:nvPr>
        </p:nvSpPr>
        <p:spPr>
          <a:xfrm>
            <a:off x="611560" y="2017713"/>
            <a:ext cx="8343528" cy="4114800"/>
          </a:xfrm>
        </p:spPr>
        <p:txBody>
          <a:bodyPr/>
          <a:lstStyle/>
          <a:p>
            <a:pPr marL="355600" lvl="1" indent="-355600" eaLnBrk="1" hangingPunct="1">
              <a:lnSpc>
                <a:spcPct val="90000"/>
              </a:lnSpc>
              <a:buClr>
                <a:schemeClr val="tx2"/>
              </a:buClr>
            </a:pPr>
            <a:endParaRPr lang="en-GB" sz="800" dirty="0" smtClean="0"/>
          </a:p>
          <a:p>
            <a:pPr marL="355600" lvl="1" indent="-355600" eaLnBrk="1" hangingPunct="1">
              <a:lnSpc>
                <a:spcPct val="90000"/>
              </a:lnSpc>
              <a:buClr>
                <a:schemeClr val="tx2"/>
              </a:buClr>
            </a:pPr>
            <a:r>
              <a:rPr lang="en-GB" dirty="0" smtClean="0"/>
              <a:t>The work group is a powerful influence on attitudes and behaviour.</a:t>
            </a:r>
          </a:p>
          <a:p>
            <a:pPr marL="355600" lvl="1" indent="-355600" eaLnBrk="1" hangingPunct="1">
              <a:lnSpc>
                <a:spcPct val="90000"/>
              </a:lnSpc>
              <a:buClr>
                <a:schemeClr val="tx2"/>
              </a:buClr>
            </a:pPr>
            <a:endParaRPr lang="en-GB" sz="1200" dirty="0" smtClean="0"/>
          </a:p>
          <a:p>
            <a:pPr marL="355600" lvl="1" indent="-355600" eaLnBrk="1" hangingPunct="1">
              <a:lnSpc>
                <a:spcPct val="90000"/>
              </a:lnSpc>
              <a:buClr>
                <a:schemeClr val="tx2"/>
              </a:buClr>
            </a:pPr>
            <a:r>
              <a:rPr lang="en-GB" dirty="0" smtClean="0"/>
              <a:t>Working conditions, basic pay and benefits do not motivate, but are necessary prerequisites to motivation.</a:t>
            </a:r>
          </a:p>
          <a:p>
            <a:pPr marL="355600" lvl="1" indent="-355600" eaLnBrk="1" hangingPunct="1">
              <a:lnSpc>
                <a:spcPct val="90000"/>
              </a:lnSpc>
              <a:buClr>
                <a:schemeClr val="tx2"/>
              </a:buClr>
            </a:pPr>
            <a:endParaRPr lang="en-GB" sz="1400" dirty="0" smtClean="0"/>
          </a:p>
          <a:p>
            <a:pPr marL="355600" lvl="1" indent="-355600" eaLnBrk="1" hangingPunct="1">
              <a:lnSpc>
                <a:spcPct val="90000"/>
              </a:lnSpc>
              <a:buClr>
                <a:schemeClr val="tx2"/>
              </a:buClr>
            </a:pPr>
            <a:r>
              <a:rPr lang="en-GB" dirty="0" smtClean="0"/>
              <a:t>Individual cultural or social backgrounds and relative aspirations are important.</a:t>
            </a:r>
          </a:p>
        </p:txBody>
      </p:sp>
    </p:spTree>
  </p:cSld>
  <p:clrMapOvr>
    <a:masterClrMapping/>
  </p:clrMapOvr>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200" dirty="0"/>
              <a:t>Challenges for the 21st Century Leader</a:t>
            </a:r>
            <a:r>
              <a:rPr lang="en-GB" dirty="0"/>
              <a:t/>
            </a:r>
            <a:br>
              <a:rPr lang="en-GB" dirty="0"/>
            </a:br>
            <a:endParaRPr lang="en-US" dirty="0"/>
          </a:p>
        </p:txBody>
      </p:sp>
      <p:sp>
        <p:nvSpPr>
          <p:cNvPr id="3" name="Content Placeholder 2"/>
          <p:cNvSpPr>
            <a:spLocks noGrp="1"/>
          </p:cNvSpPr>
          <p:nvPr>
            <p:ph idx="1"/>
          </p:nvPr>
        </p:nvSpPr>
        <p:spPr/>
        <p:txBody>
          <a:bodyPr/>
          <a:lstStyle/>
          <a:p>
            <a:pPr marL="0" indent="0">
              <a:buNone/>
            </a:pPr>
            <a:endParaRPr lang="en-GB" dirty="0"/>
          </a:p>
          <a:p>
            <a:r>
              <a:rPr lang="en-GB" sz="2800" dirty="0" smtClean="0"/>
              <a:t>Interconnected and fast developing world</a:t>
            </a:r>
          </a:p>
          <a:p>
            <a:r>
              <a:rPr lang="en-GB" sz="2800" dirty="0" smtClean="0"/>
              <a:t>It’s a journey into the unknown</a:t>
            </a:r>
          </a:p>
          <a:p>
            <a:r>
              <a:rPr lang="en-GB" sz="2800" dirty="0" smtClean="0"/>
              <a:t>New ways of thinking</a:t>
            </a:r>
          </a:p>
          <a:p>
            <a:r>
              <a:rPr lang="en-GB" sz="2800" dirty="0" smtClean="0"/>
              <a:t>Build global strategic partnerships</a:t>
            </a:r>
          </a:p>
          <a:p>
            <a:r>
              <a:rPr lang="en-GB" sz="2800" dirty="0" smtClean="0"/>
              <a:t>Motivate and Inspire increasing sophisticated audience</a:t>
            </a:r>
          </a:p>
          <a:p>
            <a:pPr marL="0" indent="0">
              <a:buNone/>
            </a:pPr>
            <a:endParaRPr lang="en-US" dirty="0"/>
          </a:p>
        </p:txBody>
      </p:sp>
    </p:spTree>
    <p:extLst>
      <p:ext uri="{BB962C8B-B14F-4D97-AF65-F5344CB8AC3E}">
        <p14:creationId xmlns:p14="http://schemas.microsoft.com/office/powerpoint/2010/main" val="3950837757"/>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Contribute Uniqueness	</a:t>
            </a:r>
            <a:endParaRPr lang="en-US" dirty="0"/>
          </a:p>
        </p:txBody>
      </p:sp>
      <p:sp>
        <p:nvSpPr>
          <p:cNvPr id="3" name="Content Placeholder 2"/>
          <p:cNvSpPr>
            <a:spLocks noGrp="1"/>
          </p:cNvSpPr>
          <p:nvPr>
            <p:ph idx="1"/>
          </p:nvPr>
        </p:nvSpPr>
        <p:spPr/>
        <p:txBody>
          <a:bodyPr/>
          <a:lstStyle/>
          <a:p>
            <a:pPr marL="0" indent="0">
              <a:buNone/>
            </a:pPr>
            <a:r>
              <a:rPr lang="en-GB" sz="2400" dirty="0" smtClean="0"/>
              <a:t>There are so many people saying the same thing, how do you stand out?</a:t>
            </a:r>
          </a:p>
          <a:p>
            <a:r>
              <a:rPr lang="en-GB" sz="2000" dirty="0"/>
              <a:t>Have an original perspective that inspires people</a:t>
            </a:r>
          </a:p>
          <a:p>
            <a:r>
              <a:rPr lang="en-GB" sz="2000" dirty="0" smtClean="0"/>
              <a:t>Apply </a:t>
            </a:r>
            <a:r>
              <a:rPr lang="en-GB" sz="2000" dirty="0"/>
              <a:t>knowledge from one area to another or synthesize ideas from different disciplines</a:t>
            </a:r>
          </a:p>
          <a:p>
            <a:r>
              <a:rPr lang="en-GB" sz="2000" dirty="0" smtClean="0"/>
              <a:t>Tell </a:t>
            </a:r>
            <a:r>
              <a:rPr lang="en-GB" sz="2000" dirty="0"/>
              <a:t>a different story about the material; Relate it to your own life and work experiences</a:t>
            </a:r>
          </a:p>
          <a:p>
            <a:r>
              <a:rPr lang="en-GB" sz="2000" dirty="0" smtClean="0"/>
              <a:t>Find </a:t>
            </a:r>
            <a:r>
              <a:rPr lang="en-GB" sz="2000" dirty="0"/>
              <a:t>a novel way to communicate key concepts or approach a problem</a:t>
            </a:r>
          </a:p>
          <a:p>
            <a:r>
              <a:rPr lang="en-GB" sz="2000" dirty="0" smtClean="0"/>
              <a:t>Trim </a:t>
            </a:r>
            <a:r>
              <a:rPr lang="en-GB" sz="2000" dirty="0"/>
              <a:t>the fat off of a theory or operational system; add new elements that improve </a:t>
            </a:r>
            <a:endParaRPr lang="en-US" sz="2000" dirty="0"/>
          </a:p>
        </p:txBody>
      </p:sp>
    </p:spTree>
    <p:extLst>
      <p:ext uri="{BB962C8B-B14F-4D97-AF65-F5344CB8AC3E}">
        <p14:creationId xmlns:p14="http://schemas.microsoft.com/office/powerpoint/2010/main" val="299619660"/>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Act Effectively</a:t>
            </a:r>
            <a:endParaRPr lang="en-US" dirty="0"/>
          </a:p>
        </p:txBody>
      </p:sp>
      <p:sp>
        <p:nvSpPr>
          <p:cNvPr id="3" name="Content Placeholder 2"/>
          <p:cNvSpPr>
            <a:spLocks noGrp="1"/>
          </p:cNvSpPr>
          <p:nvPr>
            <p:ph idx="1"/>
          </p:nvPr>
        </p:nvSpPr>
        <p:spPr/>
        <p:txBody>
          <a:bodyPr/>
          <a:lstStyle/>
          <a:p>
            <a:pPr marL="0" indent="0">
              <a:buNone/>
            </a:pPr>
            <a:r>
              <a:rPr lang="en-GB" sz="2400" dirty="0"/>
              <a:t>“Efficiency is doing things right; effectiveness is doing the right things.” – </a:t>
            </a:r>
            <a:r>
              <a:rPr lang="en-GB" sz="2400" dirty="0" smtClean="0"/>
              <a:t>Peter </a:t>
            </a:r>
            <a:r>
              <a:rPr lang="en-GB" sz="2400" dirty="0" err="1" smtClean="0"/>
              <a:t>Drucker</a:t>
            </a:r>
            <a:endParaRPr lang="en-GB" sz="2400" dirty="0" smtClean="0"/>
          </a:p>
          <a:p>
            <a:pPr marL="0" indent="0">
              <a:buNone/>
            </a:pPr>
            <a:endParaRPr lang="en-GB" sz="2400" dirty="0" smtClean="0"/>
          </a:p>
          <a:p>
            <a:r>
              <a:rPr lang="en-GB" sz="1800" dirty="0" smtClean="0"/>
              <a:t>What </a:t>
            </a:r>
            <a:r>
              <a:rPr lang="en-GB" sz="1800" dirty="0"/>
              <a:t>are the </a:t>
            </a:r>
            <a:r>
              <a:rPr lang="en-GB" sz="1800" dirty="0" smtClean="0"/>
              <a:t>short </a:t>
            </a:r>
            <a:r>
              <a:rPr lang="en-GB" sz="1800" dirty="0"/>
              <a:t>and </a:t>
            </a:r>
            <a:r>
              <a:rPr lang="en-GB" sz="1800" dirty="0" smtClean="0"/>
              <a:t>long term </a:t>
            </a:r>
            <a:r>
              <a:rPr lang="en-GB" sz="1800" dirty="0"/>
              <a:t>challenges that your team/organization will address? </a:t>
            </a:r>
          </a:p>
          <a:p>
            <a:r>
              <a:rPr lang="en-GB" sz="1800" dirty="0" smtClean="0"/>
              <a:t>In </a:t>
            </a:r>
            <a:r>
              <a:rPr lang="en-GB" sz="1800" dirty="0"/>
              <a:t>what way will you contribute unique value in addressing these challenges?</a:t>
            </a:r>
          </a:p>
          <a:p>
            <a:r>
              <a:rPr lang="en-GB" sz="1800" dirty="0" smtClean="0"/>
              <a:t>What </a:t>
            </a:r>
            <a:r>
              <a:rPr lang="en-GB" sz="1800" dirty="0"/>
              <a:t>potential barriers will you face and how will you deal with them?</a:t>
            </a:r>
          </a:p>
          <a:p>
            <a:r>
              <a:rPr lang="en-GB" sz="1800" dirty="0" smtClean="0"/>
              <a:t>What </a:t>
            </a:r>
            <a:r>
              <a:rPr lang="en-GB" sz="1800" dirty="0"/>
              <a:t>skills and resources do you need to optimally provide and support these new services/technologies.</a:t>
            </a:r>
          </a:p>
          <a:p>
            <a:r>
              <a:rPr lang="en-GB" sz="1800" dirty="0" smtClean="0"/>
              <a:t>How </a:t>
            </a:r>
            <a:r>
              <a:rPr lang="en-GB" sz="1800" dirty="0"/>
              <a:t>can your team support people to do their best work and support customers to get the best use out of your products/services</a:t>
            </a:r>
            <a:endParaRPr lang="en-US" sz="1800" dirty="0"/>
          </a:p>
        </p:txBody>
      </p:sp>
    </p:spTree>
    <p:extLst>
      <p:ext uri="{BB962C8B-B14F-4D97-AF65-F5344CB8AC3E}">
        <p14:creationId xmlns:p14="http://schemas.microsoft.com/office/powerpoint/2010/main" val="407903199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3"/>
          <p:cNvSpPr>
            <a:spLocks noGrp="1"/>
          </p:cNvSpPr>
          <p:nvPr>
            <p:ph type="ctrTitle"/>
          </p:nvPr>
        </p:nvSpPr>
        <p:spPr>
          <a:xfrm>
            <a:off x="1371600" y="1828800"/>
            <a:ext cx="7772400" cy="1143000"/>
          </a:xfrm>
        </p:spPr>
        <p:txBody>
          <a:bodyPr/>
          <a:lstStyle/>
          <a:p>
            <a:r>
              <a:rPr lang="en-GB" smtClean="0"/>
              <a:t>Leadership</a:t>
            </a:r>
          </a:p>
        </p:txBody>
      </p:sp>
      <p:sp>
        <p:nvSpPr>
          <p:cNvPr id="28675" name="Subtitle 4"/>
          <p:cNvSpPr>
            <a:spLocks noGrp="1"/>
          </p:cNvSpPr>
          <p:nvPr>
            <p:ph type="subTitle" idx="1"/>
          </p:nvPr>
        </p:nvSpPr>
        <p:spPr/>
        <p:txBody>
          <a:bodyPr/>
          <a:lstStyle/>
          <a:p>
            <a:endParaRPr lang="en-US" dirty="0" smtClean="0"/>
          </a:p>
        </p:txBody>
      </p:sp>
    </p:spTree>
  </p:cSld>
  <p:clrMapOvr>
    <a:masterClrMapping/>
  </p:clrMapOvr>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Be Resilient</a:t>
            </a:r>
            <a:endParaRPr lang="en-US" dirty="0"/>
          </a:p>
        </p:txBody>
      </p:sp>
      <p:sp>
        <p:nvSpPr>
          <p:cNvPr id="3" name="Content Placeholder 2"/>
          <p:cNvSpPr>
            <a:spLocks noGrp="1"/>
          </p:cNvSpPr>
          <p:nvPr>
            <p:ph idx="1"/>
          </p:nvPr>
        </p:nvSpPr>
        <p:spPr/>
        <p:txBody>
          <a:bodyPr/>
          <a:lstStyle/>
          <a:p>
            <a:pPr marL="0" indent="0">
              <a:buNone/>
            </a:pPr>
            <a:r>
              <a:rPr lang="en-GB" sz="2800" dirty="0" smtClean="0"/>
              <a:t>Everybody </a:t>
            </a:r>
            <a:r>
              <a:rPr lang="en-GB" sz="2800" dirty="0"/>
              <a:t>makes mistakes. The bigger your goals, the more mistakes you will make</a:t>
            </a:r>
            <a:r>
              <a:rPr lang="en-GB" sz="2800" dirty="0" smtClean="0"/>
              <a:t>.</a:t>
            </a:r>
          </a:p>
          <a:p>
            <a:r>
              <a:rPr lang="en-GB" sz="2000" dirty="0" smtClean="0"/>
              <a:t>If </a:t>
            </a:r>
            <a:r>
              <a:rPr lang="en-GB" sz="2000" dirty="0"/>
              <a:t>you believe in your mission and abilities, failure is just a temporary detour.</a:t>
            </a:r>
          </a:p>
          <a:p>
            <a:r>
              <a:rPr lang="en-GB" sz="2000" dirty="0" smtClean="0"/>
              <a:t>Most </a:t>
            </a:r>
            <a:r>
              <a:rPr lang="en-GB" sz="2000" dirty="0"/>
              <a:t>failures contain one or more lessons.  Be willing to admit your contribution to the failure, and be ready to change your thinking about the issue.</a:t>
            </a:r>
          </a:p>
          <a:p>
            <a:r>
              <a:rPr lang="en-GB" sz="2000" dirty="0" smtClean="0"/>
              <a:t>Listen </a:t>
            </a:r>
            <a:r>
              <a:rPr lang="en-GB" sz="2000" dirty="0"/>
              <a:t>to and collaborate with others, but do not suppress your own voice and goals.</a:t>
            </a:r>
          </a:p>
          <a:p>
            <a:r>
              <a:rPr lang="en-GB" sz="2000" dirty="0" smtClean="0"/>
              <a:t>Understand that a failure may need to be grieved, allow yourself time to understand and regroup. </a:t>
            </a:r>
            <a:endParaRPr lang="en-GB" sz="2000" dirty="0"/>
          </a:p>
          <a:p>
            <a:pPr marL="0" indent="0">
              <a:buNone/>
            </a:pPr>
            <a:endParaRPr lang="en-US" sz="2800" dirty="0"/>
          </a:p>
        </p:txBody>
      </p:sp>
    </p:spTree>
    <p:extLst>
      <p:ext uri="{BB962C8B-B14F-4D97-AF65-F5344CB8AC3E}">
        <p14:creationId xmlns:p14="http://schemas.microsoft.com/office/powerpoint/2010/main" val="4266892902"/>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Embrace Change</a:t>
            </a:r>
            <a:endParaRPr lang="en-US" dirty="0"/>
          </a:p>
        </p:txBody>
      </p:sp>
      <p:sp>
        <p:nvSpPr>
          <p:cNvPr id="3" name="Content Placeholder 2"/>
          <p:cNvSpPr>
            <a:spLocks noGrp="1"/>
          </p:cNvSpPr>
          <p:nvPr>
            <p:ph idx="1"/>
          </p:nvPr>
        </p:nvSpPr>
        <p:spPr/>
        <p:txBody>
          <a:bodyPr/>
          <a:lstStyle/>
          <a:p>
            <a:pPr marL="0" indent="0">
              <a:buNone/>
            </a:pPr>
            <a:r>
              <a:rPr lang="en-GB" sz="2800" dirty="0"/>
              <a:t>We live in a time of rapid technological, geographical, and economic </a:t>
            </a:r>
            <a:r>
              <a:rPr lang="en-GB" sz="2800" dirty="0" smtClean="0"/>
              <a:t>change</a:t>
            </a:r>
            <a:r>
              <a:rPr lang="en-GB" sz="2800" dirty="0"/>
              <a:t>. </a:t>
            </a:r>
            <a:endParaRPr lang="en-GB" sz="2800" dirty="0" smtClean="0"/>
          </a:p>
          <a:p>
            <a:r>
              <a:rPr lang="en-GB" sz="2000" dirty="0"/>
              <a:t>This creates many challenges, but also opens the door to new opportunities</a:t>
            </a:r>
            <a:r>
              <a:rPr lang="en-GB" sz="2000" dirty="0" smtClean="0"/>
              <a:t>.</a:t>
            </a:r>
          </a:p>
          <a:p>
            <a:r>
              <a:rPr lang="en-GB" sz="2000" dirty="0"/>
              <a:t>The human brain naturally resists change, seeing it as a threat.</a:t>
            </a:r>
          </a:p>
          <a:p>
            <a:r>
              <a:rPr lang="en-GB" sz="2000" dirty="0" smtClean="0"/>
              <a:t>Counteract </a:t>
            </a:r>
            <a:r>
              <a:rPr lang="en-GB" sz="2000" dirty="0"/>
              <a:t>your brain’s natural, </a:t>
            </a:r>
            <a:r>
              <a:rPr lang="en-GB" sz="2000" dirty="0" smtClean="0"/>
              <a:t>fear-based </a:t>
            </a:r>
            <a:r>
              <a:rPr lang="en-GB" sz="2000" dirty="0"/>
              <a:t>tendencies and cultivate an optimistic attitude to change.</a:t>
            </a:r>
          </a:p>
          <a:p>
            <a:r>
              <a:rPr lang="en-GB" sz="2000" dirty="0" smtClean="0"/>
              <a:t>Think </a:t>
            </a:r>
            <a:r>
              <a:rPr lang="en-GB" sz="2000" dirty="0"/>
              <a:t>about how you can apply your </a:t>
            </a:r>
            <a:r>
              <a:rPr lang="en-GB" sz="2000" dirty="0" smtClean="0"/>
              <a:t>skills </a:t>
            </a:r>
            <a:r>
              <a:rPr lang="en-GB" sz="2000" dirty="0"/>
              <a:t>and strengths to this changing landscape. What new needs does the change create?</a:t>
            </a:r>
          </a:p>
          <a:p>
            <a:r>
              <a:rPr lang="en-GB" sz="2000" dirty="0"/>
              <a:t>Pay attention to the thoughts and feelings that change brings up in you</a:t>
            </a:r>
            <a:endParaRPr lang="en-US" sz="2000" dirty="0"/>
          </a:p>
        </p:txBody>
      </p:sp>
    </p:spTree>
    <p:extLst>
      <p:ext uri="{BB962C8B-B14F-4D97-AF65-F5344CB8AC3E}">
        <p14:creationId xmlns:p14="http://schemas.microsoft.com/office/powerpoint/2010/main" val="2141145926"/>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Stay grounded</a:t>
            </a:r>
            <a:endParaRPr lang="en-US" dirty="0"/>
          </a:p>
        </p:txBody>
      </p:sp>
      <p:sp>
        <p:nvSpPr>
          <p:cNvPr id="3" name="Content Placeholder 2"/>
          <p:cNvSpPr>
            <a:spLocks noGrp="1"/>
          </p:cNvSpPr>
          <p:nvPr>
            <p:ph idx="1"/>
          </p:nvPr>
        </p:nvSpPr>
        <p:spPr/>
        <p:txBody>
          <a:bodyPr/>
          <a:lstStyle/>
          <a:p>
            <a:pPr marL="0" indent="0">
              <a:buNone/>
            </a:pPr>
            <a:r>
              <a:rPr lang="en-GB" sz="2400" dirty="0"/>
              <a:t>When you do succeed, do not get too distracted by your ego. Success does not make you </a:t>
            </a:r>
            <a:r>
              <a:rPr lang="en-GB" sz="2400" dirty="0" smtClean="0"/>
              <a:t>invincible.</a:t>
            </a:r>
          </a:p>
          <a:p>
            <a:r>
              <a:rPr lang="en-GB" sz="1800" dirty="0"/>
              <a:t>Always keep the meaning of your work at the forefront. Why are you doing what you do? </a:t>
            </a:r>
            <a:endParaRPr lang="en-GB" sz="1800" dirty="0" smtClean="0"/>
          </a:p>
          <a:p>
            <a:r>
              <a:rPr lang="en-GB" sz="1800" dirty="0"/>
              <a:t>Practice mindful self-awareness to learn compassion for yourself and others. Much of business is about relationships. If you exude a humble, caring, open attitude, and are a team player, others will be more willing to work with or follow you</a:t>
            </a:r>
            <a:r>
              <a:rPr lang="en-GB" sz="1800" dirty="0" smtClean="0"/>
              <a:t>.</a:t>
            </a:r>
          </a:p>
          <a:p>
            <a:r>
              <a:rPr lang="en-GB" sz="1800" dirty="0"/>
              <a:t>Work hard, but don’t drive yourself like a machine. Life is a marathon, not a sprint</a:t>
            </a:r>
          </a:p>
          <a:p>
            <a:r>
              <a:rPr lang="en-GB" sz="1800" dirty="0"/>
              <a:t>Forming meaningful, trusting relationships with others who have different skills and knowledge, but similar goals and values is the way to succeed </a:t>
            </a:r>
            <a:endParaRPr lang="en-GB" sz="1800" dirty="0" smtClean="0"/>
          </a:p>
          <a:p>
            <a:pPr marL="0" indent="0">
              <a:buNone/>
            </a:pPr>
            <a:endParaRPr lang="en-GB" sz="2800" dirty="0" smtClean="0"/>
          </a:p>
          <a:p>
            <a:pPr marL="0" indent="0">
              <a:buNone/>
            </a:pPr>
            <a:endParaRPr lang="en-US" sz="2800" dirty="0"/>
          </a:p>
        </p:txBody>
      </p:sp>
    </p:spTree>
    <p:extLst>
      <p:ext uri="{BB962C8B-B14F-4D97-AF65-F5344CB8AC3E}">
        <p14:creationId xmlns:p14="http://schemas.microsoft.com/office/powerpoint/2010/main" val="195446501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p:txBody>
          <a:bodyPr/>
          <a:lstStyle/>
          <a:p>
            <a:r>
              <a:rPr lang="en-GB" smtClean="0"/>
              <a:t>Leadership Exercise</a:t>
            </a:r>
          </a:p>
        </p:txBody>
      </p:sp>
      <p:sp>
        <p:nvSpPr>
          <p:cNvPr id="25603" name="Content Placeholder 2"/>
          <p:cNvSpPr>
            <a:spLocks noGrp="1"/>
          </p:cNvSpPr>
          <p:nvPr>
            <p:ph idx="1"/>
          </p:nvPr>
        </p:nvSpPr>
        <p:spPr/>
        <p:txBody>
          <a:bodyPr/>
          <a:lstStyle/>
          <a:p>
            <a:r>
              <a:rPr lang="en-GB" dirty="0" smtClean="0"/>
              <a:t>How would you differentiate between Leadership and Management</a:t>
            </a:r>
          </a:p>
          <a:p>
            <a:endParaRPr lang="en-GB" dirty="0" smtClean="0"/>
          </a:p>
          <a:p>
            <a:r>
              <a:rPr lang="en-GB" dirty="0" smtClean="0"/>
              <a:t>What are the skills and qualities of an effective leader as oppose to an effective manager?</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5603">
                                            <p:txEl>
                                              <p:pRg st="0" end="0"/>
                                            </p:txEl>
                                          </p:spTgt>
                                        </p:tgtEl>
                                        <p:attrNameLst>
                                          <p:attrName>style.visibility</p:attrName>
                                        </p:attrNameLst>
                                      </p:cBhvr>
                                      <p:to>
                                        <p:strVal val="visible"/>
                                      </p:to>
                                    </p:set>
                                    <p:animEffect transition="in" filter="blinds(horizontal)">
                                      <p:cBhvr>
                                        <p:cTn id="7" dur="500"/>
                                        <p:tgtEl>
                                          <p:spTgt spid="2560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25603">
                                            <p:txEl>
                                              <p:pRg st="2" end="2"/>
                                            </p:txEl>
                                          </p:spTgt>
                                        </p:tgtEl>
                                        <p:attrNameLst>
                                          <p:attrName>style.visibility</p:attrName>
                                        </p:attrNameLst>
                                      </p:cBhvr>
                                      <p:to>
                                        <p:strVal val="visible"/>
                                      </p:to>
                                    </p:set>
                                    <p:animEffect transition="in" filter="blinds(horizontal)">
                                      <p:cBhvr>
                                        <p:cTn id="12" dur="500"/>
                                        <p:tgtEl>
                                          <p:spTgt spid="2560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60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115616" y="332656"/>
            <a:ext cx="7793037" cy="983704"/>
          </a:xfrm>
        </p:spPr>
        <p:txBody>
          <a:bodyPr/>
          <a:lstStyle/>
          <a:p>
            <a:r>
              <a:rPr lang="en-GB" sz="4000" dirty="0" smtClean="0"/>
              <a:t>Max </a:t>
            </a:r>
            <a:r>
              <a:rPr lang="en-GB" sz="4000" dirty="0" err="1" smtClean="0"/>
              <a:t>Wideman</a:t>
            </a:r>
            <a:r>
              <a:rPr lang="en-GB" sz="4000" dirty="0" smtClean="0"/>
              <a:t> – Project Life Cycle</a:t>
            </a:r>
            <a:endParaRPr lang="en-GB" sz="4000" dirty="0"/>
          </a:p>
        </p:txBody>
      </p:sp>
      <p:sp>
        <p:nvSpPr>
          <p:cNvPr id="115713"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rgbClr val="000000"/>
                </a:solidFill>
                <a:effectLst/>
                <a:latin typeface="Verdana" pitchFamily="34" charset="0"/>
                <a:cs typeface="Arial" pitchFamily="34" charset="0"/>
              </a:rPr>
              <a:t>  </a:t>
            </a:r>
            <a:endParaRPr kumimoji="0" lang="en-US" sz="900" b="1" i="0" u="none" strike="noStrike" cap="none" normalizeH="0" baseline="0" smtClean="0">
              <a:ln>
                <a:noFill/>
              </a:ln>
              <a:solidFill>
                <a:srgbClr val="000066"/>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900" b="1" i="0" u="none" strike="noStrike" cap="none" normalizeH="0" baseline="0" smtClean="0">
                <a:ln>
                  <a:noFill/>
                </a:ln>
                <a:solidFill>
                  <a:srgbClr val="000066"/>
                </a:solidFill>
                <a:effectLst/>
                <a:latin typeface="Times New Roman" pitchFamily="18" charset="0"/>
                <a:cs typeface="Times New Roman" pitchFamily="18" charset="0"/>
              </a:rPr>
              <a:t>Figure 2: The Evolution of Tasks and People through the Project Life Cycle</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26100" b="0" i="0" u="none" strike="noStrike" cap="none" normalizeH="0" baseline="0" smtClean="0">
              <a:ln>
                <a:noFill/>
              </a:ln>
              <a:solidFill>
                <a:srgbClr val="000000"/>
              </a:solidFill>
              <a:effectLst/>
              <a:latin typeface="Verdana" pitchFamily="34" charset="0"/>
              <a:cs typeface="Arial" pitchFamily="34" charset="0"/>
            </a:endParaRPr>
          </a:p>
        </p:txBody>
      </p:sp>
      <p:pic>
        <p:nvPicPr>
          <p:cNvPr id="115714" name="Picture 2" descr="Figure 2: The Evolution of Tasks and People through the Project Life Cycle"/>
          <p:cNvPicPr>
            <a:picLocks noChangeAspect="1" noChangeArrowheads="1"/>
          </p:cNvPicPr>
          <p:nvPr/>
        </p:nvPicPr>
        <p:blipFill>
          <a:blip r:embed="rId2" cstate="print"/>
          <a:srcRect/>
          <a:stretch>
            <a:fillRect/>
          </a:stretch>
        </p:blipFill>
        <p:spPr bwMode="auto">
          <a:xfrm>
            <a:off x="1259632" y="1916832"/>
            <a:ext cx="7272808" cy="4651030"/>
          </a:xfrm>
          <a:prstGeom prst="rect">
            <a:avLst/>
          </a:prstGeom>
          <a:noFill/>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p:txBody>
          <a:bodyPr/>
          <a:lstStyle/>
          <a:p>
            <a:pPr eaLnBrk="1" hangingPunct="1"/>
            <a:r>
              <a:rPr lang="en-GB" smtClean="0"/>
              <a:t>Aspects of Leadership</a:t>
            </a:r>
          </a:p>
        </p:txBody>
      </p:sp>
      <p:sp>
        <p:nvSpPr>
          <p:cNvPr id="1027" name="Rectangle 3"/>
          <p:cNvSpPr>
            <a:spLocks noGrp="1" noChangeArrowheads="1"/>
          </p:cNvSpPr>
          <p:nvPr>
            <p:ph idx="1"/>
          </p:nvPr>
        </p:nvSpPr>
        <p:spPr/>
        <p:txBody>
          <a:bodyPr/>
          <a:lstStyle/>
          <a:p>
            <a:pPr eaLnBrk="1" hangingPunct="1"/>
            <a:r>
              <a:rPr lang="en-GB" sz="2800" smtClean="0"/>
              <a:t>There are five basic aspects or techniques of leadership</a:t>
            </a:r>
          </a:p>
          <a:p>
            <a:pPr eaLnBrk="1" hangingPunct="1"/>
            <a:r>
              <a:rPr lang="en-GB" sz="2800" smtClean="0"/>
              <a:t>These are:-</a:t>
            </a:r>
          </a:p>
          <a:p>
            <a:pPr lvl="1" eaLnBrk="1" hangingPunct="1"/>
            <a:r>
              <a:rPr lang="en-GB" sz="2400" smtClean="0"/>
              <a:t>To ensure the co-operation of those being led</a:t>
            </a:r>
          </a:p>
          <a:p>
            <a:pPr lvl="1" eaLnBrk="1" hangingPunct="1"/>
            <a:r>
              <a:rPr lang="en-GB" sz="2400" smtClean="0"/>
              <a:t>To use authority fairly</a:t>
            </a:r>
          </a:p>
          <a:p>
            <a:pPr lvl="1" eaLnBrk="1" hangingPunct="1"/>
            <a:r>
              <a:rPr lang="en-GB" sz="2400" smtClean="0"/>
              <a:t>To direct the work, communicating clearly and ensuring that instructions are understood.</a:t>
            </a:r>
          </a:p>
          <a:p>
            <a:pPr lvl="1" eaLnBrk="1" hangingPunct="1"/>
            <a:r>
              <a:rPr lang="en-GB" sz="2400" smtClean="0"/>
              <a:t>To maintain discipline.</a:t>
            </a:r>
          </a:p>
          <a:p>
            <a:pPr lvl="1" eaLnBrk="1" hangingPunct="1"/>
            <a:r>
              <a:rPr lang="en-GB" sz="2400" smtClean="0"/>
              <a:t>To develop group morale.</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027">
                                            <p:txEl>
                                              <p:pRg st="0" end="0"/>
                                            </p:txEl>
                                          </p:spTgt>
                                        </p:tgtEl>
                                        <p:attrNameLst>
                                          <p:attrName>style.visibility</p:attrName>
                                        </p:attrNameLst>
                                      </p:cBhvr>
                                      <p:to>
                                        <p:strVal val="visible"/>
                                      </p:to>
                                    </p:set>
                                    <p:animEffect transition="in" filter="dissolve">
                                      <p:cBhvr>
                                        <p:cTn id="7" dur="500"/>
                                        <p:tgtEl>
                                          <p:spTgt spid="102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1027">
                                            <p:txEl>
                                              <p:pRg st="1" end="1"/>
                                            </p:txEl>
                                          </p:spTgt>
                                        </p:tgtEl>
                                        <p:attrNameLst>
                                          <p:attrName>style.visibility</p:attrName>
                                        </p:attrNameLst>
                                      </p:cBhvr>
                                      <p:to>
                                        <p:strVal val="visible"/>
                                      </p:to>
                                    </p:set>
                                    <p:animEffect transition="in" filter="dissolve">
                                      <p:cBhvr>
                                        <p:cTn id="12" dur="500"/>
                                        <p:tgtEl>
                                          <p:spTgt spid="1027">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1027">
                                            <p:txEl>
                                              <p:pRg st="2" end="2"/>
                                            </p:txEl>
                                          </p:spTgt>
                                        </p:tgtEl>
                                        <p:attrNameLst>
                                          <p:attrName>style.visibility</p:attrName>
                                        </p:attrNameLst>
                                      </p:cBhvr>
                                      <p:to>
                                        <p:strVal val="visible"/>
                                      </p:to>
                                    </p:set>
                                    <p:animEffect transition="in" filter="dissolve">
                                      <p:cBhvr>
                                        <p:cTn id="17" dur="500"/>
                                        <p:tgtEl>
                                          <p:spTgt spid="1027">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1027">
                                            <p:txEl>
                                              <p:pRg st="3" end="3"/>
                                            </p:txEl>
                                          </p:spTgt>
                                        </p:tgtEl>
                                        <p:attrNameLst>
                                          <p:attrName>style.visibility</p:attrName>
                                        </p:attrNameLst>
                                      </p:cBhvr>
                                      <p:to>
                                        <p:strVal val="visible"/>
                                      </p:to>
                                    </p:set>
                                    <p:animEffect transition="in" filter="dissolve">
                                      <p:cBhvr>
                                        <p:cTn id="22" dur="500"/>
                                        <p:tgtEl>
                                          <p:spTgt spid="1027">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1027">
                                            <p:txEl>
                                              <p:pRg st="4" end="4"/>
                                            </p:txEl>
                                          </p:spTgt>
                                        </p:tgtEl>
                                        <p:attrNameLst>
                                          <p:attrName>style.visibility</p:attrName>
                                        </p:attrNameLst>
                                      </p:cBhvr>
                                      <p:to>
                                        <p:strVal val="visible"/>
                                      </p:to>
                                    </p:set>
                                    <p:animEffect transition="in" filter="dissolve">
                                      <p:cBhvr>
                                        <p:cTn id="27" dur="500"/>
                                        <p:tgtEl>
                                          <p:spTgt spid="1027">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1027">
                                            <p:txEl>
                                              <p:pRg st="5" end="5"/>
                                            </p:txEl>
                                          </p:spTgt>
                                        </p:tgtEl>
                                        <p:attrNameLst>
                                          <p:attrName>style.visibility</p:attrName>
                                        </p:attrNameLst>
                                      </p:cBhvr>
                                      <p:to>
                                        <p:strVal val="visible"/>
                                      </p:to>
                                    </p:set>
                                    <p:animEffect transition="in" filter="dissolve">
                                      <p:cBhvr>
                                        <p:cTn id="32" dur="500"/>
                                        <p:tgtEl>
                                          <p:spTgt spid="1027">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grpId="0" nodeType="clickEffect">
                                  <p:stCondLst>
                                    <p:cond delay="0"/>
                                  </p:stCondLst>
                                  <p:childTnLst>
                                    <p:set>
                                      <p:cBhvr>
                                        <p:cTn id="36" dur="1" fill="hold">
                                          <p:stCondLst>
                                            <p:cond delay="0"/>
                                          </p:stCondLst>
                                        </p:cTn>
                                        <p:tgtEl>
                                          <p:spTgt spid="1027">
                                            <p:txEl>
                                              <p:pRg st="6" end="6"/>
                                            </p:txEl>
                                          </p:spTgt>
                                        </p:tgtEl>
                                        <p:attrNameLst>
                                          <p:attrName>style.visibility</p:attrName>
                                        </p:attrNameLst>
                                      </p:cBhvr>
                                      <p:to>
                                        <p:strVal val="visible"/>
                                      </p:to>
                                    </p:set>
                                    <p:animEffect transition="in" filter="dissolve">
                                      <p:cBhvr>
                                        <p:cTn id="37" dur="500"/>
                                        <p:tgtEl>
                                          <p:spTgt spid="1027">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7"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a:lstStyle/>
          <a:p>
            <a:pPr eaLnBrk="1" hangingPunct="1"/>
            <a:r>
              <a:rPr lang="en-GB" smtClean="0"/>
              <a:t>Leadership Pyramid</a:t>
            </a:r>
          </a:p>
        </p:txBody>
      </p:sp>
      <p:sp>
        <p:nvSpPr>
          <p:cNvPr id="253955" name="AutoShape 3"/>
          <p:cNvSpPr>
            <a:spLocks noChangeArrowheads="1"/>
          </p:cNvSpPr>
          <p:nvPr/>
        </p:nvSpPr>
        <p:spPr bwMode="auto">
          <a:xfrm>
            <a:off x="2895600" y="2590800"/>
            <a:ext cx="3657600" cy="4000500"/>
          </a:xfrm>
          <a:prstGeom prst="triangle">
            <a:avLst>
              <a:gd name="adj" fmla="val 50000"/>
            </a:avLst>
          </a:prstGeom>
          <a:solidFill>
            <a:schemeClr val="folHlink"/>
          </a:solidFill>
          <a:ln w="12700">
            <a:solidFill>
              <a:schemeClr val="tx1"/>
            </a:solidFill>
            <a:miter lim="800000"/>
            <a:headEnd type="none" w="sm" len="sm"/>
            <a:tailEnd type="none" w="sm" len="sm"/>
          </a:ln>
          <a:effectLst/>
        </p:spPr>
        <p:txBody>
          <a:bodyPr wrap="none" anchor="ctr"/>
          <a:lstStyle/>
          <a:p>
            <a:pPr algn="ctr" eaLnBrk="0" hangingPunct="0">
              <a:defRPr/>
            </a:pPr>
            <a:endParaRPr lang="en-US" i="1">
              <a:effectLst>
                <a:outerShdw blurRad="38100" dist="38100" dir="2700000" algn="tl">
                  <a:srgbClr val="FFFFFF"/>
                </a:outerShdw>
              </a:effectLst>
              <a:latin typeface="Arial" pitchFamily="34" charset="0"/>
              <a:cs typeface="+mn-cs"/>
            </a:endParaRPr>
          </a:p>
        </p:txBody>
      </p:sp>
      <p:sp>
        <p:nvSpPr>
          <p:cNvPr id="35844" name="Line 4"/>
          <p:cNvSpPr>
            <a:spLocks noChangeShapeType="1"/>
          </p:cNvSpPr>
          <p:nvPr/>
        </p:nvSpPr>
        <p:spPr bwMode="auto">
          <a:xfrm>
            <a:off x="3740150" y="4733925"/>
            <a:ext cx="1960563" cy="0"/>
          </a:xfrm>
          <a:prstGeom prst="line">
            <a:avLst/>
          </a:prstGeom>
          <a:noFill/>
          <a:ln w="9525">
            <a:solidFill>
              <a:schemeClr val="tx1"/>
            </a:solidFill>
            <a:round/>
            <a:headEnd/>
            <a:tailEnd/>
          </a:ln>
        </p:spPr>
        <p:txBody>
          <a:bodyPr wrap="none" anchor="ctr"/>
          <a:lstStyle/>
          <a:p>
            <a:endParaRPr lang="en-GB"/>
          </a:p>
        </p:txBody>
      </p:sp>
      <p:sp>
        <p:nvSpPr>
          <p:cNvPr id="35845" name="Line 5"/>
          <p:cNvSpPr>
            <a:spLocks noChangeShapeType="1"/>
          </p:cNvSpPr>
          <p:nvPr/>
        </p:nvSpPr>
        <p:spPr bwMode="auto">
          <a:xfrm>
            <a:off x="3409950" y="5467350"/>
            <a:ext cx="2624138" cy="0"/>
          </a:xfrm>
          <a:prstGeom prst="line">
            <a:avLst/>
          </a:prstGeom>
          <a:noFill/>
          <a:ln w="9525">
            <a:solidFill>
              <a:schemeClr val="tx1"/>
            </a:solidFill>
            <a:round/>
            <a:headEnd/>
            <a:tailEnd/>
          </a:ln>
        </p:spPr>
        <p:txBody>
          <a:bodyPr wrap="none" anchor="ctr"/>
          <a:lstStyle/>
          <a:p>
            <a:endParaRPr lang="en-GB"/>
          </a:p>
        </p:txBody>
      </p:sp>
      <p:sp>
        <p:nvSpPr>
          <p:cNvPr id="35846" name="Line 6"/>
          <p:cNvSpPr>
            <a:spLocks noChangeShapeType="1"/>
          </p:cNvSpPr>
          <p:nvPr/>
        </p:nvSpPr>
        <p:spPr bwMode="auto">
          <a:xfrm flipV="1">
            <a:off x="2333625" y="2838450"/>
            <a:ext cx="0" cy="3124200"/>
          </a:xfrm>
          <a:prstGeom prst="line">
            <a:avLst/>
          </a:prstGeom>
          <a:noFill/>
          <a:ln w="76200">
            <a:solidFill>
              <a:schemeClr val="hlink"/>
            </a:solidFill>
            <a:round/>
            <a:headEnd/>
            <a:tailEnd type="triangle" w="med" len="med"/>
          </a:ln>
        </p:spPr>
        <p:txBody>
          <a:bodyPr wrap="none" anchor="ctr"/>
          <a:lstStyle/>
          <a:p>
            <a:endParaRPr lang="en-GB"/>
          </a:p>
        </p:txBody>
      </p:sp>
      <p:sp>
        <p:nvSpPr>
          <p:cNvPr id="35847" name="Text Box 7"/>
          <p:cNvSpPr txBox="1">
            <a:spLocks noChangeArrowheads="1"/>
          </p:cNvSpPr>
          <p:nvPr/>
        </p:nvSpPr>
        <p:spPr bwMode="auto">
          <a:xfrm>
            <a:off x="1955800" y="2398713"/>
            <a:ext cx="627063" cy="336550"/>
          </a:xfrm>
          <a:prstGeom prst="rect">
            <a:avLst/>
          </a:prstGeom>
          <a:noFill/>
          <a:ln w="9525">
            <a:noFill/>
            <a:miter lim="800000"/>
            <a:headEnd/>
            <a:tailEnd/>
          </a:ln>
        </p:spPr>
        <p:txBody>
          <a:bodyPr wrap="none">
            <a:spAutoFit/>
          </a:bodyPr>
          <a:lstStyle/>
          <a:p>
            <a:pPr eaLnBrk="0" hangingPunct="0"/>
            <a:r>
              <a:rPr lang="en-GB" sz="1600">
                <a:solidFill>
                  <a:schemeClr val="folHlink"/>
                </a:solidFill>
              </a:rPr>
              <a:t>Time</a:t>
            </a:r>
            <a:endParaRPr lang="en-GB">
              <a:solidFill>
                <a:schemeClr val="folHlink"/>
              </a:solidFill>
            </a:endParaRPr>
          </a:p>
        </p:txBody>
      </p:sp>
      <p:sp>
        <p:nvSpPr>
          <p:cNvPr id="35848" name="Line 8"/>
          <p:cNvSpPr>
            <a:spLocks noChangeShapeType="1"/>
          </p:cNvSpPr>
          <p:nvPr/>
        </p:nvSpPr>
        <p:spPr bwMode="auto">
          <a:xfrm>
            <a:off x="4695825" y="5470525"/>
            <a:ext cx="0" cy="1123950"/>
          </a:xfrm>
          <a:prstGeom prst="line">
            <a:avLst/>
          </a:prstGeom>
          <a:noFill/>
          <a:ln w="9525">
            <a:solidFill>
              <a:schemeClr val="tx1"/>
            </a:solidFill>
            <a:round/>
            <a:headEnd/>
            <a:tailEnd/>
          </a:ln>
        </p:spPr>
        <p:txBody>
          <a:bodyPr wrap="none" anchor="ctr"/>
          <a:lstStyle/>
          <a:p>
            <a:endParaRPr lang="en-GB"/>
          </a:p>
        </p:txBody>
      </p:sp>
      <p:sp>
        <p:nvSpPr>
          <p:cNvPr id="253961" name="Text Box 9"/>
          <p:cNvSpPr txBox="1">
            <a:spLocks noChangeArrowheads="1"/>
          </p:cNvSpPr>
          <p:nvPr/>
        </p:nvSpPr>
        <p:spPr bwMode="auto">
          <a:xfrm>
            <a:off x="4251325" y="3494088"/>
            <a:ext cx="998538" cy="336550"/>
          </a:xfrm>
          <a:prstGeom prst="rect">
            <a:avLst/>
          </a:prstGeom>
          <a:noFill/>
          <a:ln w="9525">
            <a:noFill/>
            <a:miter lim="800000"/>
            <a:headEnd/>
            <a:tailEnd/>
          </a:ln>
        </p:spPr>
        <p:txBody>
          <a:bodyPr wrap="none">
            <a:spAutoFit/>
          </a:bodyPr>
          <a:lstStyle/>
          <a:p>
            <a:pPr eaLnBrk="0" hangingPunct="0"/>
            <a:r>
              <a:rPr lang="en-GB" sz="1600" b="1">
                <a:solidFill>
                  <a:srgbClr val="EAEAEA"/>
                </a:solidFill>
              </a:rPr>
              <a:t>Respect</a:t>
            </a:r>
            <a:endParaRPr lang="en-GB" b="1">
              <a:solidFill>
                <a:srgbClr val="EAEAEA"/>
              </a:solidFill>
            </a:endParaRPr>
          </a:p>
        </p:txBody>
      </p:sp>
      <p:sp>
        <p:nvSpPr>
          <p:cNvPr id="253962" name="Text Box 10"/>
          <p:cNvSpPr txBox="1">
            <a:spLocks noChangeArrowheads="1"/>
          </p:cNvSpPr>
          <p:nvPr/>
        </p:nvSpPr>
        <p:spPr bwMode="auto">
          <a:xfrm>
            <a:off x="4213225" y="4979988"/>
            <a:ext cx="1214438" cy="336550"/>
          </a:xfrm>
          <a:prstGeom prst="rect">
            <a:avLst/>
          </a:prstGeom>
          <a:noFill/>
          <a:ln w="9525">
            <a:noFill/>
            <a:miter lim="800000"/>
            <a:headEnd/>
            <a:tailEnd/>
          </a:ln>
        </p:spPr>
        <p:txBody>
          <a:bodyPr wrap="none">
            <a:spAutoFit/>
          </a:bodyPr>
          <a:lstStyle/>
          <a:p>
            <a:pPr eaLnBrk="0" hangingPunct="0"/>
            <a:r>
              <a:rPr lang="en-GB" sz="1600" b="1">
                <a:solidFill>
                  <a:srgbClr val="EAEAEA"/>
                </a:solidFill>
              </a:rPr>
              <a:t>Reliability</a:t>
            </a:r>
            <a:endParaRPr lang="en-GB" b="1">
              <a:solidFill>
                <a:srgbClr val="EAEAEA"/>
              </a:solidFill>
            </a:endParaRPr>
          </a:p>
        </p:txBody>
      </p:sp>
      <p:sp>
        <p:nvSpPr>
          <p:cNvPr id="253963" name="Text Box 11"/>
          <p:cNvSpPr txBox="1">
            <a:spLocks noChangeArrowheads="1"/>
          </p:cNvSpPr>
          <p:nvPr/>
        </p:nvSpPr>
        <p:spPr bwMode="auto">
          <a:xfrm>
            <a:off x="4841875" y="5942013"/>
            <a:ext cx="1506538" cy="336550"/>
          </a:xfrm>
          <a:prstGeom prst="rect">
            <a:avLst/>
          </a:prstGeom>
          <a:noFill/>
          <a:ln w="9525">
            <a:noFill/>
            <a:miter lim="800000"/>
            <a:headEnd/>
            <a:tailEnd/>
          </a:ln>
        </p:spPr>
        <p:txBody>
          <a:bodyPr wrap="none">
            <a:spAutoFit/>
          </a:bodyPr>
          <a:lstStyle/>
          <a:p>
            <a:pPr eaLnBrk="0" hangingPunct="0"/>
            <a:r>
              <a:rPr lang="en-GB" sz="1600" b="1">
                <a:solidFill>
                  <a:srgbClr val="EAEAEA"/>
                </a:solidFill>
              </a:rPr>
              <a:t>Commitment</a:t>
            </a:r>
            <a:endParaRPr lang="en-GB" b="1">
              <a:solidFill>
                <a:srgbClr val="EAEAEA"/>
              </a:solidFill>
            </a:endParaRPr>
          </a:p>
        </p:txBody>
      </p:sp>
      <p:sp>
        <p:nvSpPr>
          <p:cNvPr id="253964" name="Text Box 12"/>
          <p:cNvSpPr txBox="1">
            <a:spLocks noChangeArrowheads="1"/>
          </p:cNvSpPr>
          <p:nvPr/>
        </p:nvSpPr>
        <p:spPr bwMode="auto">
          <a:xfrm>
            <a:off x="3413125" y="5942013"/>
            <a:ext cx="1022350" cy="336550"/>
          </a:xfrm>
          <a:prstGeom prst="rect">
            <a:avLst/>
          </a:prstGeom>
          <a:noFill/>
          <a:ln w="9525">
            <a:noFill/>
            <a:miter lim="800000"/>
            <a:headEnd/>
            <a:tailEnd/>
          </a:ln>
        </p:spPr>
        <p:txBody>
          <a:bodyPr wrap="none">
            <a:spAutoFit/>
          </a:bodyPr>
          <a:lstStyle/>
          <a:p>
            <a:pPr eaLnBrk="0" hangingPunct="0"/>
            <a:r>
              <a:rPr lang="en-GB" sz="1600" b="1">
                <a:solidFill>
                  <a:srgbClr val="EAEAEA"/>
                </a:solidFill>
              </a:rPr>
              <a:t>Honesty</a:t>
            </a:r>
            <a:endParaRPr lang="en-GB" b="1">
              <a:solidFill>
                <a:srgbClr val="EAEAEA"/>
              </a:solidFill>
            </a:endParaRPr>
          </a:p>
        </p:txBody>
      </p:sp>
      <p:sp>
        <p:nvSpPr>
          <p:cNvPr id="35853" name="Line 13"/>
          <p:cNvSpPr>
            <a:spLocks noChangeShapeType="1"/>
          </p:cNvSpPr>
          <p:nvPr/>
        </p:nvSpPr>
        <p:spPr bwMode="auto">
          <a:xfrm>
            <a:off x="4103688" y="3935413"/>
            <a:ext cx="1233487" cy="3175"/>
          </a:xfrm>
          <a:prstGeom prst="line">
            <a:avLst/>
          </a:prstGeom>
          <a:noFill/>
          <a:ln w="9525">
            <a:solidFill>
              <a:schemeClr val="tx1"/>
            </a:solidFill>
            <a:round/>
            <a:headEnd/>
            <a:tailEnd/>
          </a:ln>
        </p:spPr>
        <p:txBody>
          <a:bodyPr wrap="none" anchor="ctr"/>
          <a:lstStyle/>
          <a:p>
            <a:endParaRPr lang="en-GB"/>
          </a:p>
        </p:txBody>
      </p:sp>
      <p:sp>
        <p:nvSpPr>
          <p:cNvPr id="35854" name="Line 14"/>
          <p:cNvSpPr>
            <a:spLocks noChangeShapeType="1"/>
          </p:cNvSpPr>
          <p:nvPr/>
        </p:nvSpPr>
        <p:spPr bwMode="auto">
          <a:xfrm>
            <a:off x="4011613" y="4733925"/>
            <a:ext cx="1458912" cy="0"/>
          </a:xfrm>
          <a:prstGeom prst="line">
            <a:avLst/>
          </a:prstGeom>
          <a:noFill/>
          <a:ln w="9525">
            <a:solidFill>
              <a:schemeClr val="tx1"/>
            </a:solidFill>
            <a:round/>
            <a:headEnd/>
            <a:tailEnd/>
          </a:ln>
        </p:spPr>
        <p:txBody>
          <a:bodyPr wrap="none" anchor="ctr"/>
          <a:lstStyle/>
          <a:p>
            <a:endParaRPr lang="en-GB"/>
          </a:p>
        </p:txBody>
      </p:sp>
      <p:sp>
        <p:nvSpPr>
          <p:cNvPr id="253967" name="Text Box 15"/>
          <p:cNvSpPr txBox="1">
            <a:spLocks noChangeArrowheads="1"/>
          </p:cNvSpPr>
          <p:nvPr/>
        </p:nvSpPr>
        <p:spPr bwMode="auto">
          <a:xfrm>
            <a:off x="4394200" y="4246563"/>
            <a:ext cx="715963" cy="336550"/>
          </a:xfrm>
          <a:prstGeom prst="rect">
            <a:avLst/>
          </a:prstGeom>
          <a:noFill/>
          <a:ln w="9525">
            <a:noFill/>
            <a:miter lim="800000"/>
            <a:headEnd/>
            <a:tailEnd/>
          </a:ln>
        </p:spPr>
        <p:txBody>
          <a:bodyPr wrap="none">
            <a:spAutoFit/>
          </a:bodyPr>
          <a:lstStyle/>
          <a:p>
            <a:pPr eaLnBrk="0" hangingPunct="0"/>
            <a:r>
              <a:rPr lang="en-GB" sz="1600" b="1">
                <a:solidFill>
                  <a:srgbClr val="EAEAEA"/>
                </a:solidFill>
              </a:rPr>
              <a:t>Trust</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32" fill="hold" grpId="0" nodeType="clickEffect">
                                  <p:stCondLst>
                                    <p:cond delay="0"/>
                                  </p:stCondLst>
                                  <p:childTnLst>
                                    <p:set>
                                      <p:cBhvr>
                                        <p:cTn id="6" dur="1" fill="hold">
                                          <p:stCondLst>
                                            <p:cond delay="0"/>
                                          </p:stCondLst>
                                        </p:cTn>
                                        <p:tgtEl>
                                          <p:spTgt spid="253963">
                                            <p:txEl>
                                              <p:pRg st="0" end="0"/>
                                            </p:txEl>
                                          </p:spTgt>
                                        </p:tgtEl>
                                        <p:attrNameLst>
                                          <p:attrName>style.visibility</p:attrName>
                                        </p:attrNameLst>
                                      </p:cBhvr>
                                      <p:to>
                                        <p:strVal val="visible"/>
                                      </p:to>
                                    </p:set>
                                    <p:animEffect transition="in" filter="box(out)">
                                      <p:cBhvr>
                                        <p:cTn id="7" dur="500"/>
                                        <p:tgtEl>
                                          <p:spTgt spid="25396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32" fill="hold" grpId="0" nodeType="clickEffect">
                                  <p:stCondLst>
                                    <p:cond delay="0"/>
                                  </p:stCondLst>
                                  <p:childTnLst>
                                    <p:set>
                                      <p:cBhvr>
                                        <p:cTn id="11" dur="1" fill="hold">
                                          <p:stCondLst>
                                            <p:cond delay="0"/>
                                          </p:stCondLst>
                                        </p:cTn>
                                        <p:tgtEl>
                                          <p:spTgt spid="253964">
                                            <p:txEl>
                                              <p:pRg st="0" end="0"/>
                                            </p:txEl>
                                          </p:spTgt>
                                        </p:tgtEl>
                                        <p:attrNameLst>
                                          <p:attrName>style.visibility</p:attrName>
                                        </p:attrNameLst>
                                      </p:cBhvr>
                                      <p:to>
                                        <p:strVal val="visible"/>
                                      </p:to>
                                    </p:set>
                                    <p:animEffect transition="in" filter="box(out)">
                                      <p:cBhvr>
                                        <p:cTn id="12" dur="500"/>
                                        <p:tgtEl>
                                          <p:spTgt spid="25396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32" fill="hold" grpId="0" nodeType="clickEffect">
                                  <p:stCondLst>
                                    <p:cond delay="0"/>
                                  </p:stCondLst>
                                  <p:childTnLst>
                                    <p:set>
                                      <p:cBhvr>
                                        <p:cTn id="16" dur="1" fill="hold">
                                          <p:stCondLst>
                                            <p:cond delay="0"/>
                                          </p:stCondLst>
                                        </p:cTn>
                                        <p:tgtEl>
                                          <p:spTgt spid="253962">
                                            <p:txEl>
                                              <p:pRg st="0" end="0"/>
                                            </p:txEl>
                                          </p:spTgt>
                                        </p:tgtEl>
                                        <p:attrNameLst>
                                          <p:attrName>style.visibility</p:attrName>
                                        </p:attrNameLst>
                                      </p:cBhvr>
                                      <p:to>
                                        <p:strVal val="visible"/>
                                      </p:to>
                                    </p:set>
                                    <p:animEffect transition="in" filter="box(out)">
                                      <p:cBhvr>
                                        <p:cTn id="17" dur="500"/>
                                        <p:tgtEl>
                                          <p:spTgt spid="253962">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32" fill="hold" grpId="0" nodeType="clickEffect">
                                  <p:stCondLst>
                                    <p:cond delay="0"/>
                                  </p:stCondLst>
                                  <p:childTnLst>
                                    <p:set>
                                      <p:cBhvr>
                                        <p:cTn id="21" dur="1" fill="hold">
                                          <p:stCondLst>
                                            <p:cond delay="0"/>
                                          </p:stCondLst>
                                        </p:cTn>
                                        <p:tgtEl>
                                          <p:spTgt spid="253967">
                                            <p:txEl>
                                              <p:pRg st="0" end="0"/>
                                            </p:txEl>
                                          </p:spTgt>
                                        </p:tgtEl>
                                        <p:attrNameLst>
                                          <p:attrName>style.visibility</p:attrName>
                                        </p:attrNameLst>
                                      </p:cBhvr>
                                      <p:to>
                                        <p:strVal val="visible"/>
                                      </p:to>
                                    </p:set>
                                    <p:animEffect transition="in" filter="box(out)">
                                      <p:cBhvr>
                                        <p:cTn id="22" dur="500"/>
                                        <p:tgtEl>
                                          <p:spTgt spid="253967">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32" fill="hold" grpId="0" nodeType="clickEffect">
                                  <p:stCondLst>
                                    <p:cond delay="0"/>
                                  </p:stCondLst>
                                  <p:childTnLst>
                                    <p:set>
                                      <p:cBhvr>
                                        <p:cTn id="26" dur="1" fill="hold">
                                          <p:stCondLst>
                                            <p:cond delay="0"/>
                                          </p:stCondLst>
                                        </p:cTn>
                                        <p:tgtEl>
                                          <p:spTgt spid="253961">
                                            <p:txEl>
                                              <p:pRg st="0" end="0"/>
                                            </p:txEl>
                                          </p:spTgt>
                                        </p:tgtEl>
                                        <p:attrNameLst>
                                          <p:attrName>style.visibility</p:attrName>
                                        </p:attrNameLst>
                                      </p:cBhvr>
                                      <p:to>
                                        <p:strVal val="visible"/>
                                      </p:to>
                                    </p:set>
                                    <p:animEffect transition="in" filter="box(out)">
                                      <p:cBhvr>
                                        <p:cTn id="27" dur="500"/>
                                        <p:tgtEl>
                                          <p:spTgt spid="253961">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3961" grpId="0" build="p" autoUpdateAnimBg="0"/>
      <p:bldP spid="253962" grpId="0" build="p" autoUpdateAnimBg="0"/>
      <p:bldP spid="253963" grpId="0" build="p" autoUpdateAnimBg="0"/>
      <p:bldP spid="253964" grpId="0" build="p" autoUpdateAnimBg="0"/>
      <p:bldP spid="253967" grpId="0" build="p" autoUpdateAnimBg="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GB" sz="3600" smtClean="0"/>
              <a:t>Where does Leadership come from?</a:t>
            </a:r>
          </a:p>
        </p:txBody>
      </p:sp>
      <p:sp>
        <p:nvSpPr>
          <p:cNvPr id="25603" name="Content Placeholder 2"/>
          <p:cNvSpPr>
            <a:spLocks noGrp="1"/>
          </p:cNvSpPr>
          <p:nvPr>
            <p:ph idx="1"/>
          </p:nvPr>
        </p:nvSpPr>
        <p:spPr/>
        <p:txBody>
          <a:bodyPr/>
          <a:lstStyle/>
          <a:p>
            <a:r>
              <a:rPr lang="en-GB" dirty="0" smtClean="0"/>
              <a:t>Trait Theory</a:t>
            </a:r>
          </a:p>
          <a:p>
            <a:r>
              <a:rPr lang="en-GB" dirty="0" smtClean="0"/>
              <a:t>Behavioural Ideals</a:t>
            </a:r>
          </a:p>
          <a:p>
            <a:r>
              <a:rPr lang="en-GB" dirty="0" smtClean="0"/>
              <a:t>Situational/Contingency Models</a:t>
            </a:r>
          </a:p>
          <a:p>
            <a:r>
              <a:rPr lang="en-GB" dirty="0" smtClean="0"/>
              <a:t>Integrated Approach</a:t>
            </a:r>
          </a:p>
          <a:p>
            <a:pPr lvl="1"/>
            <a:r>
              <a:rPr lang="en-GB" dirty="0" smtClean="0"/>
              <a:t>Transformational/ not transactional?</a:t>
            </a:r>
          </a:p>
          <a:p>
            <a:pPr lvl="1"/>
            <a:r>
              <a:rPr lang="en-GB" dirty="0" smtClean="0"/>
              <a:t>Distributed leadership?</a:t>
            </a:r>
          </a:p>
          <a:p>
            <a:pPr lvl="1"/>
            <a:r>
              <a:rPr lang="en-GB" dirty="0" err="1" smtClean="0"/>
              <a:t>Superleaders</a:t>
            </a:r>
            <a:r>
              <a:rPr lang="en-GB" dirty="0" smtClean="0"/>
              <a:t>? Combining trait, behavioural and </a:t>
            </a:r>
            <a:r>
              <a:rPr lang="en-GB" dirty="0" err="1" smtClean="0"/>
              <a:t>sitituational</a:t>
            </a:r>
            <a:r>
              <a:rPr lang="en-GB" dirty="0" smtClean="0"/>
              <a:t>/contingency theory</a:t>
            </a: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Blends">
  <a:themeElements>
    <a:clrScheme name="Office Theme 3">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fontScheme name="Office Theme">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800" b="0" i="0" u="none" strike="noStrike" cap="none" normalizeH="0" baseline="0" smtClean="0">
            <a:ln>
              <a:noFill/>
            </a:ln>
            <a:solidFill>
              <a:schemeClr val="tx1"/>
            </a:solidFill>
            <a:effectLst/>
            <a:latin typeface="Tahoma"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800" b="0" i="0" u="none" strike="noStrike" cap="none" normalizeH="0" baseline="0" smtClean="0">
            <a:ln>
              <a:noFill/>
            </a:ln>
            <a:solidFill>
              <a:schemeClr val="tx1"/>
            </a:solidFill>
            <a:effectLst/>
            <a:latin typeface="Tahoma" charset="0"/>
          </a:defRPr>
        </a:defPPr>
      </a:lstStyle>
    </a:lnDef>
  </a:objectDefaults>
  <a:extraClrSchemeLst>
    <a:extraClrScheme>
      <a:clrScheme name="Office Theme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Office Theme 2">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Blends</Template>
  <TotalTime>2466</TotalTime>
  <Words>1733</Words>
  <Application>Microsoft Office PowerPoint</Application>
  <PresentationFormat>On-screen Show (4:3)</PresentationFormat>
  <Paragraphs>422</Paragraphs>
  <Slides>42</Slides>
  <Notes>19</Notes>
  <HiddenSlides>3</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42</vt:i4>
      </vt:variant>
    </vt:vector>
  </HeadingPairs>
  <TitlesOfParts>
    <vt:vector size="44" baseType="lpstr">
      <vt:lpstr>Blends</vt:lpstr>
      <vt:lpstr>Designworks</vt:lpstr>
      <vt:lpstr>CMBD Leadership &amp; Management</vt:lpstr>
      <vt:lpstr>Introduction</vt:lpstr>
      <vt:lpstr>PowerPoint Presentation</vt:lpstr>
      <vt:lpstr>Leadership</vt:lpstr>
      <vt:lpstr>Leadership Exercise</vt:lpstr>
      <vt:lpstr>Max Wideman – Project Life Cycle</vt:lpstr>
      <vt:lpstr>Aspects of Leadership</vt:lpstr>
      <vt:lpstr>Leadership Pyramid</vt:lpstr>
      <vt:lpstr>Where does Leadership come from?</vt:lpstr>
      <vt:lpstr>Trait Theory – Stogill list</vt:lpstr>
      <vt:lpstr>Behavioural Ideals – Ohio State/Likert</vt:lpstr>
      <vt:lpstr>Situational/Contingency Models</vt:lpstr>
      <vt:lpstr>Continuum of Management Styles - Decision Making – Tannenbaum/Schmidt</vt:lpstr>
      <vt:lpstr>Exercise </vt:lpstr>
      <vt:lpstr>Leadership Styles</vt:lpstr>
      <vt:lpstr>Blake &amp; Moulton – Managerial Style Grid</vt:lpstr>
      <vt:lpstr>Management</vt:lpstr>
      <vt:lpstr>PowerPoint Presentation</vt:lpstr>
      <vt:lpstr>Leadership  – addresses ‘Why’ and people</vt:lpstr>
      <vt:lpstr>Management  – addresses ‘How’ and task</vt:lpstr>
      <vt:lpstr>Essential Actions</vt:lpstr>
      <vt:lpstr>What about you?</vt:lpstr>
      <vt:lpstr>Action Centred Leadership</vt:lpstr>
      <vt:lpstr>John Adair</vt:lpstr>
      <vt:lpstr>John Adair</vt:lpstr>
      <vt:lpstr>John Adair</vt:lpstr>
      <vt:lpstr>John Adair</vt:lpstr>
      <vt:lpstr>John Adair</vt:lpstr>
      <vt:lpstr>PowerPoint Presentation</vt:lpstr>
      <vt:lpstr>Maslow Hierarchy of Needs</vt:lpstr>
      <vt:lpstr>Maslow’s Hierarchy</vt:lpstr>
      <vt:lpstr>Douglas McGregor</vt:lpstr>
      <vt:lpstr>Douglas McGregor</vt:lpstr>
      <vt:lpstr>Fredrick Hertzberg </vt:lpstr>
      <vt:lpstr>Motivation conclusions</vt:lpstr>
      <vt:lpstr>Motivation conclusions</vt:lpstr>
      <vt:lpstr>Challenges for the 21st Century Leader </vt:lpstr>
      <vt:lpstr>Contribute Uniqueness </vt:lpstr>
      <vt:lpstr>Act Effectively</vt:lpstr>
      <vt:lpstr>Be Resilient</vt:lpstr>
      <vt:lpstr>Embrace Change</vt:lpstr>
      <vt:lpstr>Stay grounded</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Brent Warren</dc:creator>
  <cp:lastModifiedBy>Michael</cp:lastModifiedBy>
  <cp:revision>36</cp:revision>
  <dcterms:created xsi:type="dcterms:W3CDTF">2013-08-22T07:45:33Z</dcterms:created>
  <dcterms:modified xsi:type="dcterms:W3CDTF">2014-03-20T12:26:59Z</dcterms:modified>
</cp:coreProperties>
</file>